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3" r:id="rId4"/>
    <p:sldId id="260" r:id="rId5"/>
    <p:sldId id="261" r:id="rId6"/>
    <p:sldId id="268" r:id="rId7"/>
    <p:sldId id="264" r:id="rId8"/>
    <p:sldId id="263" r:id="rId9"/>
    <p:sldId id="275" r:id="rId10"/>
    <p:sldId id="265" r:id="rId11"/>
    <p:sldId id="270" r:id="rId12"/>
    <p:sldId id="271" r:id="rId13"/>
    <p:sldId id="267" r:id="rId14"/>
    <p:sldId id="274" r:id="rId15"/>
    <p:sldId id="272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93D"/>
    <a:srgbClr val="7B7B7B"/>
    <a:srgbClr val="D8FFD6"/>
    <a:srgbClr val="F1F1F1"/>
    <a:srgbClr val="EF7D00"/>
    <a:srgbClr val="EA7734"/>
    <a:srgbClr val="006600"/>
    <a:srgbClr val="028E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78052" autoAdjust="0"/>
  </p:normalViewPr>
  <p:slideViewPr>
    <p:cSldViewPr snapToGrid="0">
      <p:cViewPr varScale="1">
        <p:scale>
          <a:sx n="82" d="100"/>
          <a:sy n="82" d="100"/>
        </p:scale>
        <p:origin x="40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A0F43A-D766-4C24-A796-FBF33C2A279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9C7F77D-F637-4130-932E-D9197B6C6281}">
      <dgm:prSet phldrT="[Text]"/>
      <dgm:spPr>
        <a:solidFill>
          <a:srgbClr val="1D493D">
            <a:alpha val="80000"/>
          </a:srgbClr>
        </a:solidFill>
        <a:ln>
          <a:solidFill>
            <a:srgbClr val="1D493D"/>
          </a:solidFill>
        </a:ln>
      </dgm:spPr>
      <dgm:t>
        <a:bodyPr/>
        <a:lstStyle/>
        <a:p>
          <a:r>
            <a:rPr lang="en-US" noProof="0" dirty="0"/>
            <a:t>Start a new Simulation</a:t>
          </a:r>
        </a:p>
      </dgm:t>
    </dgm:pt>
    <dgm:pt modelId="{DFA90DAD-B7B1-4A13-A57C-5AE1E09ED240}" type="parTrans" cxnId="{833C6A5F-F394-4D3A-AEA9-F4BDDF1CEE26}">
      <dgm:prSet/>
      <dgm:spPr/>
      <dgm:t>
        <a:bodyPr/>
        <a:lstStyle/>
        <a:p>
          <a:endParaRPr lang="en-US" noProof="0" dirty="0"/>
        </a:p>
      </dgm:t>
    </dgm:pt>
    <dgm:pt modelId="{059B2470-BAB0-432F-8E3B-AF3041663E05}" type="sibTrans" cxnId="{833C6A5F-F394-4D3A-AEA9-F4BDDF1CEE26}">
      <dgm:prSet/>
      <dgm:spPr/>
      <dgm:t>
        <a:bodyPr/>
        <a:lstStyle/>
        <a:p>
          <a:endParaRPr lang="en-US" noProof="0" dirty="0"/>
        </a:p>
      </dgm:t>
    </dgm:pt>
    <dgm:pt modelId="{00F7B786-1596-4C9F-929C-60E7E504B008}">
      <dgm:prSet phldrT="[Text]"/>
      <dgm:spPr>
        <a:solidFill>
          <a:srgbClr val="1D493D"/>
        </a:solidFill>
        <a:ln>
          <a:solidFill>
            <a:srgbClr val="1D493D"/>
          </a:solidFill>
        </a:ln>
      </dgm:spPr>
      <dgm:t>
        <a:bodyPr/>
        <a:lstStyle/>
        <a:p>
          <a:r>
            <a:rPr lang="en-US" noProof="0" dirty="0"/>
            <a:t>Inspect the simulation results</a:t>
          </a:r>
        </a:p>
      </dgm:t>
    </dgm:pt>
    <dgm:pt modelId="{A55D4ADB-9887-4F03-82CD-53A6CDD0CE19}" type="parTrans" cxnId="{ECBD6820-37E5-43AC-978F-9160DED6711B}">
      <dgm:prSet/>
      <dgm:spPr/>
      <dgm:t>
        <a:bodyPr/>
        <a:lstStyle/>
        <a:p>
          <a:endParaRPr lang="en-US" noProof="0" dirty="0"/>
        </a:p>
      </dgm:t>
    </dgm:pt>
    <dgm:pt modelId="{757BFBCA-4152-443B-B0D3-38D8AA426F28}" type="sibTrans" cxnId="{ECBD6820-37E5-43AC-978F-9160DED6711B}">
      <dgm:prSet/>
      <dgm:spPr/>
      <dgm:t>
        <a:bodyPr/>
        <a:lstStyle/>
        <a:p>
          <a:endParaRPr lang="en-US" noProof="0" dirty="0"/>
        </a:p>
      </dgm:t>
    </dgm:pt>
    <dgm:pt modelId="{A182D10D-59A9-48B2-9368-4477E3E00547}">
      <dgm:prSet phldrT="[Text]"/>
      <dgm:spPr>
        <a:solidFill>
          <a:srgbClr val="1D493D">
            <a:alpha val="85098"/>
          </a:srgbClr>
        </a:solidFill>
        <a:ln>
          <a:solidFill>
            <a:srgbClr val="1D493D"/>
          </a:solidFill>
        </a:ln>
      </dgm:spPr>
      <dgm:t>
        <a:bodyPr/>
        <a:lstStyle/>
        <a:p>
          <a:r>
            <a:rPr lang="en-US" noProof="0" dirty="0"/>
            <a:t>Choosing a</a:t>
          </a:r>
          <a:r>
            <a:rPr lang="en-US" noProof="0" dirty="0">
              <a:solidFill>
                <a:srgbClr val="1D493D"/>
              </a:solidFill>
            </a:rPr>
            <a:t> </a:t>
          </a:r>
          <a:r>
            <a:rPr lang="en-US" noProof="0" dirty="0"/>
            <a:t>conflict region</a:t>
          </a:r>
        </a:p>
      </dgm:t>
    </dgm:pt>
    <dgm:pt modelId="{556F2177-58F7-4365-805E-1BE354E05317}" type="parTrans" cxnId="{D301F1A5-42F2-48AB-9C92-0D89D8ADC87A}">
      <dgm:prSet/>
      <dgm:spPr/>
      <dgm:t>
        <a:bodyPr/>
        <a:lstStyle/>
        <a:p>
          <a:endParaRPr lang="en-US" noProof="0" dirty="0"/>
        </a:p>
      </dgm:t>
    </dgm:pt>
    <dgm:pt modelId="{30C3D8B3-996F-453A-A9C4-41CC6E008A2C}" type="sibTrans" cxnId="{D301F1A5-42F2-48AB-9C92-0D89D8ADC87A}">
      <dgm:prSet/>
      <dgm:spPr/>
      <dgm:t>
        <a:bodyPr/>
        <a:lstStyle/>
        <a:p>
          <a:endParaRPr lang="en-US" noProof="0" dirty="0"/>
        </a:p>
      </dgm:t>
    </dgm:pt>
    <dgm:pt modelId="{2E932261-4228-4F06-806B-C798137028EE}">
      <dgm:prSet phldrT="[Text]"/>
      <dgm:spPr>
        <a:solidFill>
          <a:srgbClr val="1D493D">
            <a:alpha val="89804"/>
          </a:srgbClr>
        </a:solidFill>
        <a:ln>
          <a:solidFill>
            <a:srgbClr val="1D493D"/>
          </a:solidFill>
        </a:ln>
      </dgm:spPr>
      <dgm:t>
        <a:bodyPr/>
        <a:lstStyle/>
        <a:p>
          <a:r>
            <a:rPr lang="en-US" noProof="0" dirty="0"/>
            <a:t>Configuring the simulation rules</a:t>
          </a:r>
        </a:p>
      </dgm:t>
    </dgm:pt>
    <dgm:pt modelId="{B82EE0E4-5C45-4193-935C-3658B8CA7EEA}" type="parTrans" cxnId="{00902287-227E-4E0F-AF86-6A97D92671FA}">
      <dgm:prSet/>
      <dgm:spPr/>
      <dgm:t>
        <a:bodyPr/>
        <a:lstStyle/>
        <a:p>
          <a:endParaRPr lang="en-US" noProof="0" dirty="0"/>
        </a:p>
      </dgm:t>
    </dgm:pt>
    <dgm:pt modelId="{FC4B021E-3D8F-42A6-9AAB-80F7FFE67303}" type="sibTrans" cxnId="{00902287-227E-4E0F-AF86-6A97D92671FA}">
      <dgm:prSet/>
      <dgm:spPr/>
      <dgm:t>
        <a:bodyPr/>
        <a:lstStyle/>
        <a:p>
          <a:endParaRPr lang="en-US" noProof="0" dirty="0"/>
        </a:p>
      </dgm:t>
    </dgm:pt>
    <dgm:pt modelId="{76C912B4-C210-4312-BD43-747073DFE28E}">
      <dgm:prSet phldrT="[Text]"/>
      <dgm:spPr>
        <a:solidFill>
          <a:srgbClr val="1D493D">
            <a:alpha val="94902"/>
          </a:srgbClr>
        </a:solidFill>
        <a:ln>
          <a:solidFill>
            <a:srgbClr val="1D493D"/>
          </a:solidFill>
        </a:ln>
      </dgm:spPr>
      <dgm:t>
        <a:bodyPr/>
        <a:lstStyle/>
        <a:p>
          <a:r>
            <a:rPr lang="en-US" noProof="0" dirty="0"/>
            <a:t>Run the simulation</a:t>
          </a:r>
        </a:p>
      </dgm:t>
    </dgm:pt>
    <dgm:pt modelId="{F18D1C48-0E78-420D-A1C6-FA5A5714C10D}" type="parTrans" cxnId="{0A0F1855-2C0D-4651-A3E0-B6757FE7FF9A}">
      <dgm:prSet/>
      <dgm:spPr/>
      <dgm:t>
        <a:bodyPr/>
        <a:lstStyle/>
        <a:p>
          <a:endParaRPr lang="en-US" noProof="0" dirty="0"/>
        </a:p>
      </dgm:t>
    </dgm:pt>
    <dgm:pt modelId="{72A36005-28CE-4EA4-83CE-6CFE37FDAD99}" type="sibTrans" cxnId="{0A0F1855-2C0D-4651-A3E0-B6757FE7FF9A}">
      <dgm:prSet/>
      <dgm:spPr/>
      <dgm:t>
        <a:bodyPr/>
        <a:lstStyle/>
        <a:p>
          <a:endParaRPr lang="en-US" noProof="0" dirty="0"/>
        </a:p>
      </dgm:t>
    </dgm:pt>
    <dgm:pt modelId="{81AE119C-0DFB-468B-8C0F-16A5CD9AB1D4}" type="pres">
      <dgm:prSet presAssocID="{20A0F43A-D766-4C24-A796-FBF33C2A2795}" presName="Name0" presStyleCnt="0">
        <dgm:presLayoutVars>
          <dgm:dir/>
          <dgm:animLvl val="lvl"/>
          <dgm:resizeHandles val="exact"/>
        </dgm:presLayoutVars>
      </dgm:prSet>
      <dgm:spPr/>
    </dgm:pt>
    <dgm:pt modelId="{0850F923-D4F2-4D6B-BF63-92A72DACA26E}" type="pres">
      <dgm:prSet presAssocID="{69C7F77D-F637-4130-932E-D9197B6C6281}" presName="parTxOnly" presStyleLbl="node1" presStyleIdx="0" presStyleCnt="5" custLinFactNeighborY="0">
        <dgm:presLayoutVars>
          <dgm:chMax val="0"/>
          <dgm:chPref val="0"/>
          <dgm:bulletEnabled val="1"/>
        </dgm:presLayoutVars>
      </dgm:prSet>
      <dgm:spPr/>
    </dgm:pt>
    <dgm:pt modelId="{925AB208-2CCD-4CB5-9C2C-8E6EF3CF84B3}" type="pres">
      <dgm:prSet presAssocID="{059B2470-BAB0-432F-8E3B-AF3041663E05}" presName="parTxOnlySpace" presStyleCnt="0"/>
      <dgm:spPr/>
    </dgm:pt>
    <dgm:pt modelId="{C2F224EE-51EE-4E75-98F4-91AC97C1FA43}" type="pres">
      <dgm:prSet presAssocID="{A182D10D-59A9-48B2-9368-4477E3E0054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3010906-07B4-45CD-B39A-F0C4F1F7FB3E}" type="pres">
      <dgm:prSet presAssocID="{30C3D8B3-996F-453A-A9C4-41CC6E008A2C}" presName="parTxOnlySpace" presStyleCnt="0"/>
      <dgm:spPr/>
    </dgm:pt>
    <dgm:pt modelId="{DFA73E07-E3B6-40FF-828F-632E4356A7E9}" type="pres">
      <dgm:prSet presAssocID="{2E932261-4228-4F06-806B-C798137028EE}" presName="parTxOnly" presStyleLbl="node1" presStyleIdx="2" presStyleCnt="5" custLinFactNeighborY="1392">
        <dgm:presLayoutVars>
          <dgm:chMax val="0"/>
          <dgm:chPref val="0"/>
          <dgm:bulletEnabled val="1"/>
        </dgm:presLayoutVars>
      </dgm:prSet>
      <dgm:spPr/>
    </dgm:pt>
    <dgm:pt modelId="{A30DAFC5-2CF5-4294-BE2E-6D451380517B}" type="pres">
      <dgm:prSet presAssocID="{FC4B021E-3D8F-42A6-9AAB-80F7FFE67303}" presName="parTxOnlySpace" presStyleCnt="0"/>
      <dgm:spPr/>
    </dgm:pt>
    <dgm:pt modelId="{43944808-ECE7-4C28-AAB4-5F2FA347BCC5}" type="pres">
      <dgm:prSet presAssocID="{76C912B4-C210-4312-BD43-747073DFE28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1D00A00-B813-48E0-89F3-F7A91DE845A6}" type="pres">
      <dgm:prSet presAssocID="{72A36005-28CE-4EA4-83CE-6CFE37FDAD99}" presName="parTxOnlySpace" presStyleCnt="0"/>
      <dgm:spPr/>
    </dgm:pt>
    <dgm:pt modelId="{43CFFA8D-FCE3-43D1-A221-204752CB4CA3}" type="pres">
      <dgm:prSet presAssocID="{00F7B786-1596-4C9F-929C-60E7E504B00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B2E970A-C2BE-4FE6-AB24-B1CBABCEE376}" type="presOf" srcId="{00F7B786-1596-4C9F-929C-60E7E504B008}" destId="{43CFFA8D-FCE3-43D1-A221-204752CB4CA3}" srcOrd="0" destOrd="0" presId="urn:microsoft.com/office/officeart/2005/8/layout/chevron1"/>
    <dgm:cxn modelId="{A42C560D-C2BA-4C13-B446-19EC0C34EEE8}" type="presOf" srcId="{20A0F43A-D766-4C24-A796-FBF33C2A2795}" destId="{81AE119C-0DFB-468B-8C0F-16A5CD9AB1D4}" srcOrd="0" destOrd="0" presId="urn:microsoft.com/office/officeart/2005/8/layout/chevron1"/>
    <dgm:cxn modelId="{ECBD6820-37E5-43AC-978F-9160DED6711B}" srcId="{20A0F43A-D766-4C24-A796-FBF33C2A2795}" destId="{00F7B786-1596-4C9F-929C-60E7E504B008}" srcOrd="4" destOrd="0" parTransId="{A55D4ADB-9887-4F03-82CD-53A6CDD0CE19}" sibTransId="{757BFBCA-4152-443B-B0D3-38D8AA426F28}"/>
    <dgm:cxn modelId="{A9749B23-E757-42D0-A079-163C3362D557}" type="presOf" srcId="{A182D10D-59A9-48B2-9368-4477E3E00547}" destId="{C2F224EE-51EE-4E75-98F4-91AC97C1FA43}" srcOrd="0" destOrd="0" presId="urn:microsoft.com/office/officeart/2005/8/layout/chevron1"/>
    <dgm:cxn modelId="{833C6A5F-F394-4D3A-AEA9-F4BDDF1CEE26}" srcId="{20A0F43A-D766-4C24-A796-FBF33C2A2795}" destId="{69C7F77D-F637-4130-932E-D9197B6C6281}" srcOrd="0" destOrd="0" parTransId="{DFA90DAD-B7B1-4A13-A57C-5AE1E09ED240}" sibTransId="{059B2470-BAB0-432F-8E3B-AF3041663E05}"/>
    <dgm:cxn modelId="{0A0F1855-2C0D-4651-A3E0-B6757FE7FF9A}" srcId="{20A0F43A-D766-4C24-A796-FBF33C2A2795}" destId="{76C912B4-C210-4312-BD43-747073DFE28E}" srcOrd="3" destOrd="0" parTransId="{F18D1C48-0E78-420D-A1C6-FA5A5714C10D}" sibTransId="{72A36005-28CE-4EA4-83CE-6CFE37FDAD99}"/>
    <dgm:cxn modelId="{00902287-227E-4E0F-AF86-6A97D92671FA}" srcId="{20A0F43A-D766-4C24-A796-FBF33C2A2795}" destId="{2E932261-4228-4F06-806B-C798137028EE}" srcOrd="2" destOrd="0" parTransId="{B82EE0E4-5C45-4193-935C-3658B8CA7EEA}" sibTransId="{FC4B021E-3D8F-42A6-9AAB-80F7FFE67303}"/>
    <dgm:cxn modelId="{D301F1A5-42F2-48AB-9C92-0D89D8ADC87A}" srcId="{20A0F43A-D766-4C24-A796-FBF33C2A2795}" destId="{A182D10D-59A9-48B2-9368-4477E3E00547}" srcOrd="1" destOrd="0" parTransId="{556F2177-58F7-4365-805E-1BE354E05317}" sibTransId="{30C3D8B3-996F-453A-A9C4-41CC6E008A2C}"/>
    <dgm:cxn modelId="{EA1201A8-8F29-479D-9A37-C2020BE8672A}" type="presOf" srcId="{69C7F77D-F637-4130-932E-D9197B6C6281}" destId="{0850F923-D4F2-4D6B-BF63-92A72DACA26E}" srcOrd="0" destOrd="0" presId="urn:microsoft.com/office/officeart/2005/8/layout/chevron1"/>
    <dgm:cxn modelId="{1B4C49B5-3C2C-4707-9F36-D6206A2CF359}" type="presOf" srcId="{2E932261-4228-4F06-806B-C798137028EE}" destId="{DFA73E07-E3B6-40FF-828F-632E4356A7E9}" srcOrd="0" destOrd="0" presId="urn:microsoft.com/office/officeart/2005/8/layout/chevron1"/>
    <dgm:cxn modelId="{C52F8DC4-5F74-49EC-B626-E859E55553B0}" type="presOf" srcId="{76C912B4-C210-4312-BD43-747073DFE28E}" destId="{43944808-ECE7-4C28-AAB4-5F2FA347BCC5}" srcOrd="0" destOrd="0" presId="urn:microsoft.com/office/officeart/2005/8/layout/chevron1"/>
    <dgm:cxn modelId="{078B6F7B-0F36-4B24-93EE-E0AE69B2FCA4}" type="presParOf" srcId="{81AE119C-0DFB-468B-8C0F-16A5CD9AB1D4}" destId="{0850F923-D4F2-4D6B-BF63-92A72DACA26E}" srcOrd="0" destOrd="0" presId="urn:microsoft.com/office/officeart/2005/8/layout/chevron1"/>
    <dgm:cxn modelId="{6309B082-4686-4D36-9832-F17C5C47FF84}" type="presParOf" srcId="{81AE119C-0DFB-468B-8C0F-16A5CD9AB1D4}" destId="{925AB208-2CCD-4CB5-9C2C-8E6EF3CF84B3}" srcOrd="1" destOrd="0" presId="urn:microsoft.com/office/officeart/2005/8/layout/chevron1"/>
    <dgm:cxn modelId="{A0393BAB-5370-44E5-AEF4-02751EC7B803}" type="presParOf" srcId="{81AE119C-0DFB-468B-8C0F-16A5CD9AB1D4}" destId="{C2F224EE-51EE-4E75-98F4-91AC97C1FA43}" srcOrd="2" destOrd="0" presId="urn:microsoft.com/office/officeart/2005/8/layout/chevron1"/>
    <dgm:cxn modelId="{31ED4D05-3CAC-4C1B-8FB2-5DFFBAD959AA}" type="presParOf" srcId="{81AE119C-0DFB-468B-8C0F-16A5CD9AB1D4}" destId="{B3010906-07B4-45CD-B39A-F0C4F1F7FB3E}" srcOrd="3" destOrd="0" presId="urn:microsoft.com/office/officeart/2005/8/layout/chevron1"/>
    <dgm:cxn modelId="{C4CFD731-E628-4426-83EC-02E5E56E0846}" type="presParOf" srcId="{81AE119C-0DFB-468B-8C0F-16A5CD9AB1D4}" destId="{DFA73E07-E3B6-40FF-828F-632E4356A7E9}" srcOrd="4" destOrd="0" presId="urn:microsoft.com/office/officeart/2005/8/layout/chevron1"/>
    <dgm:cxn modelId="{F512D34F-0A8C-42EF-8BF8-C65EF64B7E77}" type="presParOf" srcId="{81AE119C-0DFB-468B-8C0F-16A5CD9AB1D4}" destId="{A30DAFC5-2CF5-4294-BE2E-6D451380517B}" srcOrd="5" destOrd="0" presId="urn:microsoft.com/office/officeart/2005/8/layout/chevron1"/>
    <dgm:cxn modelId="{970FC09E-3887-45B9-A724-53C314708E3B}" type="presParOf" srcId="{81AE119C-0DFB-468B-8C0F-16A5CD9AB1D4}" destId="{43944808-ECE7-4C28-AAB4-5F2FA347BCC5}" srcOrd="6" destOrd="0" presId="urn:microsoft.com/office/officeart/2005/8/layout/chevron1"/>
    <dgm:cxn modelId="{D5FF7F93-DAE8-4865-B7F3-C21BB49B69B4}" type="presParOf" srcId="{81AE119C-0DFB-468B-8C0F-16A5CD9AB1D4}" destId="{E1D00A00-B813-48E0-89F3-F7A91DE845A6}" srcOrd="7" destOrd="0" presId="urn:microsoft.com/office/officeart/2005/8/layout/chevron1"/>
    <dgm:cxn modelId="{0860DF99-7371-4902-9573-7CD72E2E7E83}" type="presParOf" srcId="{81AE119C-0DFB-468B-8C0F-16A5CD9AB1D4}" destId="{43CFFA8D-FCE3-43D1-A221-204752CB4CA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0F923-D4F2-4D6B-BF63-92A72DACA26E}">
      <dsp:nvSpPr>
        <dsp:cNvPr id="0" name=""/>
        <dsp:cNvSpPr/>
      </dsp:nvSpPr>
      <dsp:spPr>
        <a:xfrm>
          <a:off x="2636" y="1908156"/>
          <a:ext cx="2346679" cy="938671"/>
        </a:xfrm>
        <a:prstGeom prst="chevron">
          <a:avLst/>
        </a:prstGeom>
        <a:solidFill>
          <a:srgbClr val="1D493D">
            <a:alpha val="80000"/>
          </a:srgbClr>
        </a:solidFill>
        <a:ln w="12700" cap="flat" cmpd="sng" algn="ctr">
          <a:solidFill>
            <a:srgbClr val="1D49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Start a new Simulation</a:t>
          </a:r>
        </a:p>
      </dsp:txBody>
      <dsp:txXfrm>
        <a:off x="471972" y="1908156"/>
        <a:ext cx="1408008" cy="938671"/>
      </dsp:txXfrm>
    </dsp:sp>
    <dsp:sp modelId="{C2F224EE-51EE-4E75-98F4-91AC97C1FA43}">
      <dsp:nvSpPr>
        <dsp:cNvPr id="0" name=""/>
        <dsp:cNvSpPr/>
      </dsp:nvSpPr>
      <dsp:spPr>
        <a:xfrm>
          <a:off x="2114648" y="1908156"/>
          <a:ext cx="2346679" cy="938671"/>
        </a:xfrm>
        <a:prstGeom prst="chevron">
          <a:avLst/>
        </a:prstGeom>
        <a:solidFill>
          <a:srgbClr val="1D493D">
            <a:alpha val="85098"/>
          </a:srgbClr>
        </a:solidFill>
        <a:ln w="12700" cap="flat" cmpd="sng" algn="ctr">
          <a:solidFill>
            <a:srgbClr val="1D49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Choosing a</a:t>
          </a:r>
          <a:r>
            <a:rPr lang="en-US" sz="1700" kern="1200" noProof="0" dirty="0">
              <a:solidFill>
                <a:srgbClr val="1D493D"/>
              </a:solidFill>
            </a:rPr>
            <a:t> </a:t>
          </a:r>
          <a:r>
            <a:rPr lang="en-US" sz="1700" kern="1200" noProof="0" dirty="0"/>
            <a:t>conflict region</a:t>
          </a:r>
        </a:p>
      </dsp:txBody>
      <dsp:txXfrm>
        <a:off x="2583984" y="1908156"/>
        <a:ext cx="1408008" cy="938671"/>
      </dsp:txXfrm>
    </dsp:sp>
    <dsp:sp modelId="{DFA73E07-E3B6-40FF-828F-632E4356A7E9}">
      <dsp:nvSpPr>
        <dsp:cNvPr id="0" name=""/>
        <dsp:cNvSpPr/>
      </dsp:nvSpPr>
      <dsp:spPr>
        <a:xfrm>
          <a:off x="4226660" y="1921222"/>
          <a:ext cx="2346679" cy="938671"/>
        </a:xfrm>
        <a:prstGeom prst="chevron">
          <a:avLst/>
        </a:prstGeom>
        <a:solidFill>
          <a:srgbClr val="1D493D">
            <a:alpha val="89804"/>
          </a:srgbClr>
        </a:solidFill>
        <a:ln w="12700" cap="flat" cmpd="sng" algn="ctr">
          <a:solidFill>
            <a:srgbClr val="1D49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Configuring the simulation rules</a:t>
          </a:r>
        </a:p>
      </dsp:txBody>
      <dsp:txXfrm>
        <a:off x="4695996" y="1921222"/>
        <a:ext cx="1408008" cy="938671"/>
      </dsp:txXfrm>
    </dsp:sp>
    <dsp:sp modelId="{43944808-ECE7-4C28-AAB4-5F2FA347BCC5}">
      <dsp:nvSpPr>
        <dsp:cNvPr id="0" name=""/>
        <dsp:cNvSpPr/>
      </dsp:nvSpPr>
      <dsp:spPr>
        <a:xfrm>
          <a:off x="6338671" y="1908156"/>
          <a:ext cx="2346679" cy="938671"/>
        </a:xfrm>
        <a:prstGeom prst="chevron">
          <a:avLst/>
        </a:prstGeom>
        <a:solidFill>
          <a:srgbClr val="1D493D">
            <a:alpha val="94902"/>
          </a:srgbClr>
        </a:solidFill>
        <a:ln w="12700" cap="flat" cmpd="sng" algn="ctr">
          <a:solidFill>
            <a:srgbClr val="1D49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Run the simulation</a:t>
          </a:r>
        </a:p>
      </dsp:txBody>
      <dsp:txXfrm>
        <a:off x="6808007" y="1908156"/>
        <a:ext cx="1408008" cy="938671"/>
      </dsp:txXfrm>
    </dsp:sp>
    <dsp:sp modelId="{43CFFA8D-FCE3-43D1-A221-204752CB4CA3}">
      <dsp:nvSpPr>
        <dsp:cNvPr id="0" name=""/>
        <dsp:cNvSpPr/>
      </dsp:nvSpPr>
      <dsp:spPr>
        <a:xfrm>
          <a:off x="8450683" y="1908156"/>
          <a:ext cx="2346679" cy="938671"/>
        </a:xfrm>
        <a:prstGeom prst="chevron">
          <a:avLst/>
        </a:prstGeom>
        <a:solidFill>
          <a:srgbClr val="1D493D"/>
        </a:solidFill>
        <a:ln w="12700" cap="flat" cmpd="sng" algn="ctr">
          <a:solidFill>
            <a:srgbClr val="1D493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Inspect the simulation results</a:t>
          </a:r>
        </a:p>
      </dsp:txBody>
      <dsp:txXfrm>
        <a:off x="8920019" y="1908156"/>
        <a:ext cx="1408008" cy="938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79743-CF0F-40EC-84DE-29BC0A6C12E5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4B408-D5FA-4DDA-A0C5-A51D4F48A7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2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B408-D5FA-4DDA-A0C5-A51D4F48A7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511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B408-D5FA-4DDA-A0C5-A51D4F48A7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627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B408-D5FA-4DDA-A0C5-A51D4F48A7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46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B408-D5FA-4DDA-A0C5-A51D4F48A7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63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B408-D5FA-4DDA-A0C5-A51D4F48A7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3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 err="1"/>
              <a:t>Rising</a:t>
            </a:r>
            <a:r>
              <a:rPr lang="de-DE" sz="1600" dirty="0"/>
              <a:t> Trend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IDPs Worldwide: </a:t>
            </a:r>
            <a:endParaRPr lang="en-GB" sz="12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</a:rPr>
              <a:t>- Internal displacement hits an all-time high globally </a:t>
            </a:r>
            <a:r>
              <a:rPr lang="en-GB" sz="1200" dirty="0">
                <a:solidFill>
                  <a:schemeClr val="bg2">
                    <a:lumMod val="25000"/>
                  </a:schemeClr>
                </a:solidFill>
              </a:rPr>
              <a:t>at 71 million people (2022) due to </a:t>
            </a:r>
            <a:r>
              <a:rPr lang="en-GB" sz="1200" b="1" dirty="0">
                <a:solidFill>
                  <a:schemeClr val="bg2">
                    <a:lumMod val="25000"/>
                  </a:schemeClr>
                </a:solidFill>
              </a:rPr>
              <a:t>new and prolonged conflicts</a:t>
            </a:r>
            <a:r>
              <a:rPr lang="en-GB" sz="1200" dirty="0">
                <a:solidFill>
                  <a:schemeClr val="bg2">
                    <a:lumMod val="25000"/>
                  </a:schemeClr>
                </a:solidFill>
              </a:rPr>
              <a:t>, notably in Africa and the Middle East. </a:t>
            </a:r>
          </a:p>
          <a:p>
            <a:r>
              <a:rPr lang="en-GB" sz="1200" dirty="0">
                <a:solidFill>
                  <a:schemeClr val="bg2">
                    <a:lumMod val="25000"/>
                  </a:schemeClr>
                </a:solidFill>
              </a:rPr>
              <a:t>- Disaster displacement is a significant global challenge</a:t>
            </a:r>
          </a:p>
          <a:p>
            <a:r>
              <a:rPr lang="en-GB" sz="1200" dirty="0">
                <a:solidFill>
                  <a:schemeClr val="bg2">
                    <a:lumMod val="25000"/>
                  </a:schemeClr>
                </a:solidFill>
              </a:rPr>
              <a:t>- Displacement's impact extends beyond the immediate: Reducing future displacement risks </a:t>
            </a:r>
            <a:r>
              <a:rPr lang="en-GB" sz="1200" b="1" dirty="0">
                <a:solidFill>
                  <a:schemeClr val="bg2">
                    <a:lumMod val="25000"/>
                  </a:schemeClr>
                </a:solidFill>
              </a:rPr>
              <a:t>requires proactive solutions</a:t>
            </a:r>
            <a:r>
              <a:rPr lang="en-GB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de-DE" sz="12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B408-D5FA-4DDA-A0C5-A51D4F48A7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950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Collaboration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Burnel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B408-D5FA-4DDA-A0C5-A51D4F48A7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68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Keine Screenshots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B408-D5FA-4DDA-A0C5-A51D4F48A7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576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dirty="0"/>
          </a:p>
          <a:p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B408-D5FA-4DDA-A0C5-A51D4F48A7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166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dirty="0"/>
          </a:p>
          <a:p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B408-D5FA-4DDA-A0C5-A51D4F48A7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47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B408-D5FA-4DDA-A0C5-A51D4F48A7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16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F34A1-B875-3932-47FE-1A50FBB35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FE0ED1-4432-A05A-A446-9662329FE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35FE22-2A0D-163A-723B-3FEEA2D6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CC69-FBDA-44EF-B88B-2B649E9BC1BE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1875C0-14E2-8232-9F80-D36A35DB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Caturanga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238874-6F56-6A57-D07A-99D89C17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01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2C17A-5E76-4BF7-21A7-AD797284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692608-D224-2C6C-58E9-BE1B5E125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748A-6FDD-FEB2-0887-71125234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63F0-88F6-4077-85A3-6508A096D0B2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A288A-38FB-DD78-7FE3-8633F32D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Caturanga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F34DF7-D673-0404-0E1F-1742FFCE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53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68678CC-61FD-CDA5-3634-3EF096B26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39C9CB-F97C-9A37-EDE1-ACC25CA3A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5BAAA6-7FF5-444B-A7BC-44B908B6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1B2F-F562-47AB-9649-399CD723399B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F55BB2-4ED0-9320-C6E7-2476387A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Caturanga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C6EF5B-63EE-ACB8-9F28-EB632A1F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77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FA925-720B-92E8-01B7-1A82F4F3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A38B0A-C9F3-7DC6-DC95-0DD365243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336596-C563-ADF4-E14F-B8A56A3B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3804-AD99-4D32-B39F-274F01E77365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570EA-A2A0-A004-2935-E0A86764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Caturanga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5BE123-61D3-BE66-4480-B1E75A2A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7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2682C-630E-04F2-B439-048A13A5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904D0F-621C-EF55-2B36-A6F518AFB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FCD17-DDEB-4977-871C-24690357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E833-CA57-431B-BBB6-2FD8AFC94A8D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62D6C-428E-44E2-8F93-4DEDF8FF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Caturanga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4E885-28E5-FA67-C696-9B3C5917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407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7D094-C7CA-6D86-586D-B684ABA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D6CDD-229C-A7DF-5890-FEDD2FA50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7ACFC7C-142D-6C09-79E0-105CF9FD8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540890-26B4-EA22-2F34-767271889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0B95-0AA3-419C-BFF9-9502F83B9AF5}" type="datetime1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FF0F47-6896-D98B-58AD-BDDC2EF2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Caturanga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6957EE-168D-FC10-3828-08086EA1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541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5B186-17A0-6603-D863-B4D4DE452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47A156-D8B6-06E7-66DD-CEB2A5BEF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3F4A8F-9A5C-9421-135E-0A2BC9141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1399E4E-314D-6DA3-9DBD-5AE1293425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D5DF39-C6C0-B075-F343-9410BFCBC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089749-ECAC-1F61-D28C-232DAF35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7EE-78D3-4B00-95E0-D803E0ED68F6}" type="datetime1">
              <a:rPr lang="de-DE" smtClean="0"/>
              <a:t>17.01.2024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5FFA6F-93CF-5598-6934-7C6886E3D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Caturanga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A59E269-D244-FF73-1A93-EF1CAA86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7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45433B-2261-D356-1116-0E75D655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99B847-02EB-BFB3-0778-EE48C7CD3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8614-F26F-4448-BE66-650B7B5740EF}" type="datetime1">
              <a:rPr lang="de-DE" smtClean="0"/>
              <a:t>17.01.2024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02336D-9868-AF60-4F43-EC99903E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Caturanga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CEDDC-EF88-1655-B5EC-4635E969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02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D6F6056-A859-C7EA-15DB-53F9BC57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BCDCF-EDDB-44EF-A827-CBA97984AA2A}" type="datetime1">
              <a:rPr lang="de-DE" smtClean="0"/>
              <a:t>17.01.2024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C3F73A6-1E74-B55C-E51F-49A34C0E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Caturanga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D7F22D-EA08-ACCF-D238-DBE85C33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5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585D80-890E-C671-2CC1-BA99B2A6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8CFF23-B7B4-A07F-D80F-769D760B0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E3B931-49B9-1E65-2708-FFA972F5E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31C159-02A4-CE61-D1D9-61C5D5DC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0902-398A-4BE5-BCBD-6FAA7B00EFD4}" type="datetime1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D5E538-B2B2-8DB1-16A0-D051953B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Caturanga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635A58-7092-3BE4-E706-ACF9B936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34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8D301-94C1-722A-BC91-21071A27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A1EBC31-41E3-CF88-6450-CDEF345E4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CE3663-7C08-4A35-B82B-C7985719D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2689A3-7EEC-97CC-D3FF-9456A956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0C7D-80ED-4D69-9D65-F58D50F468D2}" type="datetime1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F9C500-1976-A058-2434-76CD3822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Caturanga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3357AB-8E92-ABC4-023E-A0442730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33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6237B4-FD6D-5E6E-A856-BFEC35959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FEF552-3DC8-64E6-049E-3D0CED2E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3F7F9-8011-0F8E-3B5E-48EE530D3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4A200-1D16-4C94-BE38-12F1906DCD0B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5CB2C1-938D-682F-261E-95863761A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Caturanga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F6B2DE-6965-CD02-77D9-D581773AA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44CB7-3390-4AA6-A3E5-0253CC193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65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eddata.com/" TargetMode="External"/><Relationship Id="rId2" Type="http://schemas.openxmlformats.org/officeDocument/2006/relationships/hyperlink" Target="https://flee.readthedocs.io/en/master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lee.readthedocs.io/en/master/Types_of_location_graphs/" TargetMode="External"/><Relationship Id="rId4" Type="http://schemas.openxmlformats.org/officeDocument/2006/relationships/hyperlink" Target="https://www.internal-displacement.org/sites/default/files/publications/documents/IDMC_GRID_2022_LR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djgroen/flee" TargetMode="External"/><Relationship Id="rId4" Type="http://schemas.openxmlformats.org/officeDocument/2006/relationships/hyperlink" Target="mailto:derek.groen@brunel.ac.uk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3EA60-9AB9-E6D2-9D69-6C529F7D9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4924"/>
            <a:ext cx="9144000" cy="1954490"/>
          </a:xfrm>
        </p:spPr>
        <p:txBody>
          <a:bodyPr anchor="ctr" anchorCtr="0">
            <a:normAutofit/>
          </a:bodyPr>
          <a:lstStyle/>
          <a:p>
            <a:r>
              <a:rPr lang="de-DE" sz="10000" dirty="0" err="1">
                <a:solidFill>
                  <a:srgbClr val="1D493D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Caturanga</a:t>
            </a:r>
            <a:r>
              <a:rPr lang="de-DE" dirty="0">
                <a:solidFill>
                  <a:srgbClr val="1D49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40A504-399B-CE72-1CA3-B66DC983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16" y="5031305"/>
            <a:ext cx="1242168" cy="1260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38C6925-4F5B-6FF6-4F62-DCA1EEBAED4B}"/>
              </a:ext>
            </a:extLst>
          </p:cNvPr>
          <p:cNvSpPr/>
          <p:nvPr/>
        </p:nvSpPr>
        <p:spPr>
          <a:xfrm>
            <a:off x="1830000" y="3102366"/>
            <a:ext cx="8532000" cy="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21A97B-5F43-B398-E829-BB2EE17E8EA2}"/>
              </a:ext>
            </a:extLst>
          </p:cNvPr>
          <p:cNvSpPr txBox="1">
            <a:spLocks/>
          </p:cNvSpPr>
          <p:nvPr/>
        </p:nvSpPr>
        <p:spPr>
          <a:xfrm>
            <a:off x="1524000" y="2803940"/>
            <a:ext cx="9144000" cy="22273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Simplifying Aid while Amplifying Impact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09501D0-454B-29D9-FA30-CB2160729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084" y="5031305"/>
            <a:ext cx="1260000" cy="12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9C8F87-50F8-7BAA-E9ED-7E7B9DB11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190" y="4912719"/>
            <a:ext cx="1703619" cy="13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5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Caturanga´s</a:t>
            </a:r>
            <a:r>
              <a:rPr lang="de-DE" dirty="0"/>
              <a:t> Future Development </a:t>
            </a:r>
            <a:r>
              <a:rPr lang="de-DE" dirty="0" err="1"/>
              <a:t>Directions</a:t>
            </a:r>
            <a:r>
              <a:rPr lang="de-DE" dirty="0"/>
              <a:t>   –     </a:t>
            </a:r>
            <a:r>
              <a:rPr lang="de-DE" dirty="0" err="1"/>
              <a:t>Our</a:t>
            </a:r>
            <a:r>
              <a:rPr lang="de-DE" dirty="0"/>
              <a:t> Vision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10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6F06591-A677-FFC2-3C91-BC004FF6B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57800" cy="4351338"/>
          </a:xfrm>
        </p:spPr>
        <p:txBody>
          <a:bodyPr/>
          <a:lstStyle/>
          <a:p>
            <a:r>
              <a:rPr lang="en-US" sz="2600" dirty="0"/>
              <a:t>Promising framework for predicting and validating IDP movement based on real-time data</a:t>
            </a:r>
          </a:p>
          <a:p>
            <a:r>
              <a:rPr lang="en-US" sz="2600" dirty="0"/>
              <a:t>Current projects, conducted by the Columbia University and Save-The-Children underline the potential of simulating refugee movement</a:t>
            </a:r>
          </a:p>
          <a:p>
            <a:r>
              <a:rPr lang="en-US" sz="2600" dirty="0"/>
              <a:t>Over the long term, we envision an </a:t>
            </a:r>
            <a:r>
              <a:rPr lang="en-US" sz="2600" b="1" dirty="0"/>
              <a:t>automated </a:t>
            </a:r>
            <a:r>
              <a:rPr lang="en-US" sz="2600" b="1" dirty="0" err="1"/>
              <a:t>dicision</a:t>
            </a:r>
            <a:r>
              <a:rPr lang="en-US" sz="2600" b="1" dirty="0"/>
              <a:t> support system</a:t>
            </a:r>
            <a:r>
              <a:rPr lang="en-US" sz="2600" dirty="0"/>
              <a:t>, comprised of three main components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F65F9C-85E2-3495-828C-248FCD299C18}"/>
              </a:ext>
            </a:extLst>
          </p:cNvPr>
          <p:cNvSpPr/>
          <p:nvPr/>
        </p:nvSpPr>
        <p:spPr>
          <a:xfrm>
            <a:off x="1104745" y="4519573"/>
            <a:ext cx="3150786" cy="998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Automatic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preprocessing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pipeline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Real-time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from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various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sources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FB5515-A796-8809-F504-4E45A6DB6F45}"/>
              </a:ext>
            </a:extLst>
          </p:cNvPr>
          <p:cNvSpPr/>
          <p:nvPr/>
        </p:nvSpPr>
        <p:spPr>
          <a:xfrm>
            <a:off x="8023660" y="4519573"/>
            <a:ext cx="3150786" cy="998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GUI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in-</a:t>
            </a:r>
            <a:r>
              <a:rPr lang="de-DE" dirty="0" err="1">
                <a:solidFill>
                  <a:schemeClr val="tx1"/>
                </a:solidFill>
              </a:rPr>
              <a:t>depth</a:t>
            </a:r>
            <a:r>
              <a:rPr lang="de-DE" dirty="0">
                <a:solidFill>
                  <a:schemeClr val="tx1"/>
                </a:solidFill>
              </a:rPr>
              <a:t> Simulation </a:t>
            </a:r>
            <a:r>
              <a:rPr lang="de-DE" dirty="0" err="1">
                <a:solidFill>
                  <a:schemeClr val="tx1"/>
                </a:solidFill>
              </a:rPr>
              <a:t>Result</a:t>
            </a:r>
            <a:r>
              <a:rPr lang="de-DE" dirty="0">
                <a:solidFill>
                  <a:schemeClr val="tx1"/>
                </a:solidFill>
              </a:rPr>
              <a:t> Analysis + Data </a:t>
            </a:r>
            <a:r>
              <a:rPr lang="de-DE" dirty="0" err="1">
                <a:solidFill>
                  <a:schemeClr val="tx1"/>
                </a:solidFill>
              </a:rPr>
              <a:t>Visualization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69D6224-9894-F66E-9DFB-584CDA40DC0F}"/>
              </a:ext>
            </a:extLst>
          </p:cNvPr>
          <p:cNvSpPr/>
          <p:nvPr/>
        </p:nvSpPr>
        <p:spPr>
          <a:xfrm>
            <a:off x="4520607" y="4519573"/>
            <a:ext cx="3150786" cy="998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Extending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simulation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capabilities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using</a:t>
            </a:r>
            <a:r>
              <a:rPr lang="de-DE" dirty="0">
                <a:solidFill>
                  <a:schemeClr val="tx1"/>
                </a:solidFill>
              </a:rPr>
              <a:t> Agent-</a:t>
            </a:r>
            <a:r>
              <a:rPr lang="de-DE" dirty="0" err="1">
                <a:solidFill>
                  <a:schemeClr val="tx1"/>
                </a:solidFill>
              </a:rPr>
              <a:t>Based</a:t>
            </a:r>
            <a:r>
              <a:rPr lang="de-DE" dirty="0">
                <a:solidFill>
                  <a:schemeClr val="tx1"/>
                </a:solidFill>
              </a:rPr>
              <a:t> Modelling (FLEE)</a:t>
            </a:r>
          </a:p>
        </p:txBody>
      </p:sp>
    </p:spTree>
    <p:extLst>
      <p:ext uri="{BB962C8B-B14F-4D97-AF65-F5344CB8AC3E}">
        <p14:creationId xmlns:p14="http://schemas.microsoft.com/office/powerpoint/2010/main" val="288431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 For Your Attention  –  Q &amp; A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11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DDAAF6D-3332-AFD8-D70F-B8221B4C014A}"/>
              </a:ext>
            </a:extLst>
          </p:cNvPr>
          <p:cNvGrpSpPr/>
          <p:nvPr/>
        </p:nvGrpSpPr>
        <p:grpSpPr>
          <a:xfrm>
            <a:off x="8331341" y="4238041"/>
            <a:ext cx="3250634" cy="1961127"/>
            <a:chOff x="610024" y="1575605"/>
            <a:chExt cx="3250634" cy="196112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E8228379-6037-0238-A2FC-6628E8B5ACB1}"/>
                </a:ext>
              </a:extLst>
            </p:cNvPr>
            <p:cNvSpPr/>
            <p:nvPr/>
          </p:nvSpPr>
          <p:spPr>
            <a:xfrm>
              <a:off x="610024" y="2096814"/>
              <a:ext cx="3250634" cy="1439918"/>
            </a:xfrm>
            <a:prstGeom prst="rect">
              <a:avLst/>
            </a:prstGeom>
            <a:solidFill>
              <a:srgbClr val="1D49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/>
                <a:t>	        Nils Sirrenberg</a:t>
              </a:r>
            </a:p>
            <a:p>
              <a:endParaRPr lang="de-DE" dirty="0"/>
            </a:p>
            <a:p>
              <a:r>
                <a:rPr lang="de-DE" dirty="0"/>
                <a:t>B.Sc. </a:t>
              </a:r>
              <a:r>
                <a:rPr lang="de-DE" dirty="0" err="1"/>
                <a:t>Informatics</a:t>
              </a:r>
              <a:endParaRPr lang="de-DE" dirty="0"/>
            </a:p>
            <a:p>
              <a:r>
                <a:rPr lang="de-DE" dirty="0"/>
                <a:t>nils.sirrenberg@uni-a.de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3E00920-B4C8-1B88-7885-0A4AF6219505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579" y="1575605"/>
              <a:ext cx="1080000" cy="1080000"/>
            </a:xfrm>
            <a:prstGeom prst="ellipse">
              <a:avLst/>
            </a:prstGeom>
            <a:ln w="3175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5275BD5-24FE-20DC-889A-B333097C9B4F}"/>
              </a:ext>
            </a:extLst>
          </p:cNvPr>
          <p:cNvGrpSpPr/>
          <p:nvPr/>
        </p:nvGrpSpPr>
        <p:grpSpPr>
          <a:xfrm>
            <a:off x="610024" y="1835321"/>
            <a:ext cx="3250634" cy="1961127"/>
            <a:chOff x="4387367" y="1575605"/>
            <a:chExt cx="3250634" cy="1961127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CFC717C-6C29-75BE-0738-01C99B1DBAEC}"/>
                </a:ext>
              </a:extLst>
            </p:cNvPr>
            <p:cNvSpPr/>
            <p:nvPr/>
          </p:nvSpPr>
          <p:spPr>
            <a:xfrm>
              <a:off x="4387367" y="2096814"/>
              <a:ext cx="3250634" cy="1439918"/>
            </a:xfrm>
            <a:prstGeom prst="rect">
              <a:avLst/>
            </a:prstGeom>
            <a:solidFill>
              <a:srgbClr val="1D49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/>
                <a:t>	         </a:t>
              </a:r>
              <a:r>
                <a:rPr lang="de-DE" b="1" dirty="0"/>
                <a:t>Miguel </a:t>
              </a:r>
              <a:r>
                <a:rPr lang="de-DE" b="1" dirty="0" err="1"/>
                <a:t>Mercano</a:t>
              </a:r>
              <a:endParaRPr lang="de-DE" b="1" dirty="0"/>
            </a:p>
            <a:p>
              <a:endParaRPr lang="de-DE" dirty="0"/>
            </a:p>
            <a:p>
              <a:r>
                <a:rPr lang="de-DE" dirty="0"/>
                <a:t>B.Sc. </a:t>
              </a:r>
              <a:r>
                <a:rPr lang="de-DE" dirty="0" err="1"/>
                <a:t>Informatics</a:t>
              </a:r>
              <a:endParaRPr lang="de-DE" dirty="0"/>
            </a:p>
            <a:p>
              <a:r>
                <a:rPr lang="de-DE" dirty="0"/>
                <a:t>miguel.mercano@uni-a.de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CEF457E-1D63-03D3-CBF9-5F4D8DDDCEB6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35922" y="1575605"/>
              <a:ext cx="1080000" cy="1080000"/>
            </a:xfrm>
            <a:prstGeom prst="ellipse">
              <a:avLst/>
            </a:prstGeom>
            <a:ln w="3175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E414A39-16B8-0E3E-76DF-BA1F35F7E4C5}"/>
              </a:ext>
            </a:extLst>
          </p:cNvPr>
          <p:cNvGrpSpPr/>
          <p:nvPr/>
        </p:nvGrpSpPr>
        <p:grpSpPr>
          <a:xfrm>
            <a:off x="4470683" y="1835321"/>
            <a:ext cx="3250634" cy="1961127"/>
            <a:chOff x="8182787" y="1575605"/>
            <a:chExt cx="3250634" cy="1961127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C9480F7-D123-0684-B630-E289AEDF4550}"/>
                </a:ext>
              </a:extLst>
            </p:cNvPr>
            <p:cNvSpPr/>
            <p:nvPr/>
          </p:nvSpPr>
          <p:spPr>
            <a:xfrm>
              <a:off x="8182787" y="2096814"/>
              <a:ext cx="3250634" cy="1439918"/>
            </a:xfrm>
            <a:prstGeom prst="rect">
              <a:avLst/>
            </a:prstGeom>
            <a:solidFill>
              <a:srgbClr val="1D49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/>
                <a:t>	         </a:t>
              </a:r>
              <a:r>
                <a:rPr lang="de-DE" b="1" dirty="0"/>
                <a:t>Klara </a:t>
              </a:r>
              <a:r>
                <a:rPr lang="de-DE" b="1" dirty="0" err="1"/>
                <a:t>Cimbalnik</a:t>
              </a:r>
              <a:endParaRPr lang="de-DE" b="1" dirty="0"/>
            </a:p>
            <a:p>
              <a:endParaRPr lang="de-DE" dirty="0"/>
            </a:p>
            <a:p>
              <a:r>
                <a:rPr lang="de-DE" dirty="0"/>
                <a:t>B.Sc. </a:t>
              </a:r>
              <a:r>
                <a:rPr lang="de-DE" dirty="0" err="1"/>
                <a:t>Informatics</a:t>
              </a:r>
              <a:endParaRPr lang="de-DE" dirty="0"/>
            </a:p>
            <a:p>
              <a:r>
                <a:rPr lang="de-DE" dirty="0"/>
                <a:t>klara.cimbalnik@uni-a.de</a:t>
              </a: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448B315-141C-554D-5FF6-20B2AFE82C7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31342" y="1575605"/>
              <a:ext cx="1080000" cy="1080000"/>
            </a:xfrm>
            <a:prstGeom prst="ellipse">
              <a:avLst/>
            </a:prstGeom>
            <a:ln w="3175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6061C66-B576-9B1E-9C6C-84696078CBED}"/>
              </a:ext>
            </a:extLst>
          </p:cNvPr>
          <p:cNvGrpSpPr/>
          <p:nvPr/>
        </p:nvGrpSpPr>
        <p:grpSpPr>
          <a:xfrm>
            <a:off x="8331341" y="1835321"/>
            <a:ext cx="3250634" cy="1961127"/>
            <a:chOff x="610024" y="1575605"/>
            <a:chExt cx="3250634" cy="1961127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57C1776-DD55-5A14-CB33-937A3FB92029}"/>
                </a:ext>
              </a:extLst>
            </p:cNvPr>
            <p:cNvSpPr/>
            <p:nvPr/>
          </p:nvSpPr>
          <p:spPr>
            <a:xfrm>
              <a:off x="610024" y="2096814"/>
              <a:ext cx="3250634" cy="1439918"/>
            </a:xfrm>
            <a:prstGeom prst="rect">
              <a:avLst/>
            </a:prstGeom>
            <a:solidFill>
              <a:srgbClr val="1D49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/>
                <a:t>	         </a:t>
              </a:r>
              <a:r>
                <a:rPr lang="de-DE" b="1" dirty="0"/>
                <a:t>Nicolas Schmitt</a:t>
              </a:r>
            </a:p>
            <a:p>
              <a:endParaRPr lang="de-DE" dirty="0"/>
            </a:p>
            <a:p>
              <a:r>
                <a:rPr lang="de-DE" dirty="0"/>
                <a:t>B.Sc. Information Systems</a:t>
              </a:r>
            </a:p>
            <a:p>
              <a:r>
                <a:rPr lang="de-DE" dirty="0"/>
                <a:t>nicolas.schmitt@uni-a.de</a:t>
              </a:r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558CB86-43D7-5750-99FF-AC471F360933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579" y="1575605"/>
              <a:ext cx="1080000" cy="1080000"/>
            </a:xfrm>
            <a:prstGeom prst="ellipse">
              <a:avLst/>
            </a:prstGeom>
            <a:ln w="3175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B9A01FE-7244-B53A-EB7F-63DDBB45B82A}"/>
              </a:ext>
            </a:extLst>
          </p:cNvPr>
          <p:cNvGrpSpPr/>
          <p:nvPr/>
        </p:nvGrpSpPr>
        <p:grpSpPr>
          <a:xfrm>
            <a:off x="4470682" y="4238041"/>
            <a:ext cx="3250634" cy="1961127"/>
            <a:chOff x="4387367" y="1575605"/>
            <a:chExt cx="3250634" cy="1961127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11B0EBAD-8EF0-36A4-BF45-572CBEFE7C00}"/>
                </a:ext>
              </a:extLst>
            </p:cNvPr>
            <p:cNvSpPr/>
            <p:nvPr/>
          </p:nvSpPr>
          <p:spPr>
            <a:xfrm>
              <a:off x="4387367" y="2096814"/>
              <a:ext cx="3250634" cy="1439918"/>
            </a:xfrm>
            <a:prstGeom prst="rect">
              <a:avLst/>
            </a:prstGeom>
            <a:solidFill>
              <a:srgbClr val="1D49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/>
                <a:t>	         </a:t>
              </a:r>
              <a:r>
                <a:rPr lang="de-DE" b="1" dirty="0"/>
                <a:t>Jonas Maurer</a:t>
              </a:r>
            </a:p>
            <a:p>
              <a:endParaRPr lang="de-DE" dirty="0"/>
            </a:p>
            <a:p>
              <a:r>
                <a:rPr lang="de-DE" dirty="0"/>
                <a:t>B.Sc. </a:t>
              </a:r>
              <a:r>
                <a:rPr lang="de-DE" dirty="0" err="1"/>
                <a:t>Informatics</a:t>
              </a:r>
              <a:endParaRPr lang="de-DE" dirty="0"/>
            </a:p>
            <a:p>
              <a:r>
                <a:rPr lang="de-DE" dirty="0"/>
                <a:t>jonas.maurer@uni-a.de</a:t>
              </a: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17E64DA-4DF5-A5A1-CB5B-959B0D4F2CFC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35922" y="1575605"/>
              <a:ext cx="1080000" cy="1080000"/>
            </a:xfrm>
            <a:prstGeom prst="ellipse">
              <a:avLst/>
            </a:prstGeom>
            <a:ln w="3175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26442BE-9CE1-F09C-C5CA-1E4164D70E26}"/>
              </a:ext>
            </a:extLst>
          </p:cNvPr>
          <p:cNvGrpSpPr/>
          <p:nvPr/>
        </p:nvGrpSpPr>
        <p:grpSpPr>
          <a:xfrm>
            <a:off x="610024" y="4238041"/>
            <a:ext cx="3250634" cy="1961127"/>
            <a:chOff x="8182787" y="1575605"/>
            <a:chExt cx="3250634" cy="1961127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610297F-D53A-CC6F-F41F-B1E14FC5C9F5}"/>
                </a:ext>
              </a:extLst>
            </p:cNvPr>
            <p:cNvSpPr/>
            <p:nvPr/>
          </p:nvSpPr>
          <p:spPr>
            <a:xfrm>
              <a:off x="8182787" y="2096814"/>
              <a:ext cx="3250634" cy="1439918"/>
            </a:xfrm>
            <a:prstGeom prst="rect">
              <a:avLst/>
            </a:prstGeom>
            <a:solidFill>
              <a:srgbClr val="1D49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/>
                <a:t>	         </a:t>
              </a:r>
              <a:r>
                <a:rPr lang="de-DE" b="1" dirty="0"/>
                <a:t>Pascal Wackler</a:t>
              </a:r>
            </a:p>
            <a:p>
              <a:endParaRPr lang="de-DE" dirty="0"/>
            </a:p>
            <a:p>
              <a:r>
                <a:rPr lang="de-DE" dirty="0"/>
                <a:t>B.Sc. Information Systems</a:t>
              </a:r>
            </a:p>
            <a:p>
              <a:r>
                <a:rPr lang="de-DE" dirty="0"/>
                <a:t>pascal.wackler@uni-a.de</a:t>
              </a:r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C3AE5F16-DCF8-6286-3C72-8531CF8D656E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31342" y="1575605"/>
              <a:ext cx="1080000" cy="1080000"/>
            </a:xfrm>
            <a:prstGeom prst="ellipse">
              <a:avLst/>
            </a:prstGeom>
            <a:ln w="3175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77887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12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35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4802DF-FFA4-E158-6107-1F74DA422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Content:</a:t>
            </a:r>
          </a:p>
          <a:p>
            <a:pPr marL="0" indent="0">
              <a:buNone/>
            </a:pPr>
            <a:r>
              <a:rPr lang="de-DE" sz="1400" dirty="0"/>
              <a:t>[1]    Report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UN General Assembly: </a:t>
            </a:r>
            <a:r>
              <a:rPr lang="en-GB" sz="1400" dirty="0"/>
              <a:t>Vision and thematic priorities: addressing new challenges and consolidating gains</a:t>
            </a:r>
          </a:p>
          <a:p>
            <a:pPr marL="0" indent="0">
              <a:buNone/>
            </a:pPr>
            <a:r>
              <a:rPr lang="de-DE" sz="1400" dirty="0"/>
              <a:t>[2]    Agent </a:t>
            </a:r>
            <a:r>
              <a:rPr lang="de-DE" sz="1400" dirty="0" err="1"/>
              <a:t>based</a:t>
            </a:r>
            <a:r>
              <a:rPr lang="de-DE" sz="1400" dirty="0"/>
              <a:t> Modelling </a:t>
            </a:r>
            <a:r>
              <a:rPr lang="de-DE" sz="1400" dirty="0" err="1"/>
              <a:t>framework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IDP </a:t>
            </a:r>
            <a:r>
              <a:rPr lang="de-DE" sz="1400" dirty="0" err="1"/>
              <a:t>movement</a:t>
            </a:r>
            <a:r>
              <a:rPr lang="de-DE" sz="1400" dirty="0"/>
              <a:t>: </a:t>
            </a:r>
            <a:r>
              <a:rPr lang="de-DE" sz="1400" dirty="0">
                <a:hlinkClick r:id="rId2"/>
              </a:rPr>
              <a:t>FLEE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[3]    Data Source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conlict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: </a:t>
            </a:r>
            <a:r>
              <a:rPr lang="de-DE" sz="1400" dirty="0">
                <a:hlinkClick r:id="rId3"/>
              </a:rPr>
              <a:t>ACLED</a:t>
            </a: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dirty="0"/>
              <a:t>Graphics:</a:t>
            </a:r>
          </a:p>
          <a:p>
            <a:pPr marL="342900" indent="-342900">
              <a:buAutoNum type="arabicParenBoth"/>
            </a:pPr>
            <a:r>
              <a:rPr lang="de-DE" sz="1400" dirty="0"/>
              <a:t>IDMC global </a:t>
            </a:r>
            <a:r>
              <a:rPr lang="de-DE" sz="1400" dirty="0" err="1"/>
              <a:t>report</a:t>
            </a:r>
            <a:r>
              <a:rPr lang="de-DE" sz="1400" dirty="0"/>
              <a:t> on IDPs: </a:t>
            </a:r>
            <a:r>
              <a:rPr lang="en-GB" sz="1400" dirty="0">
                <a:hlinkClick r:id="rId4"/>
              </a:rPr>
              <a:t>IDMC global report on IDPs (2022)</a:t>
            </a:r>
            <a:endParaRPr lang="en-GB" sz="1400" dirty="0"/>
          </a:p>
          <a:p>
            <a:pPr marL="342900" indent="-342900">
              <a:buAutoNum type="arabicParenBoth"/>
            </a:pPr>
            <a:r>
              <a:rPr lang="en-GB" sz="1400" dirty="0">
                <a:solidFill>
                  <a:srgbClr val="374151"/>
                </a:solidFill>
              </a:rPr>
              <a:t>FLEE network graphs: </a:t>
            </a:r>
            <a:r>
              <a:rPr lang="en-GB" sz="1400" dirty="0">
                <a:solidFill>
                  <a:srgbClr val="374151"/>
                </a:solidFill>
                <a:hlinkClick r:id="rId5"/>
              </a:rPr>
              <a:t>https://flee.readthedocs.io/en/master/Types_of_location_graphs/</a:t>
            </a:r>
            <a:endParaRPr lang="en-GB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13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93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/>
          <a:lstStyle/>
          <a:p>
            <a:r>
              <a:rPr lang="de-DE" dirty="0"/>
              <a:t>FLEE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660BB-3238-A024-BCF5-E5084F0B0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2992264"/>
          </a:xfrm>
        </p:spPr>
        <p:txBody>
          <a:bodyPr>
            <a:normAutofit/>
          </a:bodyPr>
          <a:lstStyle/>
          <a:p>
            <a:pPr algn="l"/>
            <a:r>
              <a:rPr lang="en-GB" sz="1800" b="0" i="0" dirty="0">
                <a:effectLst/>
              </a:rPr>
              <a:t>Flee is an agent-based modelling toolkit which is purpose-built for simulating the movement of individuals across geographical locations, released under a BSD 3-clause license.</a:t>
            </a:r>
          </a:p>
          <a:p>
            <a:pPr algn="l"/>
            <a:r>
              <a:rPr lang="en-GB" sz="1800" b="0" i="0" dirty="0">
                <a:effectLst/>
              </a:rPr>
              <a:t>Flee is currently used for modelling the movements of refugees and internally displaced persons (IDPs). It provides users with the ability to define and use their models through a relatively straightforward application programming interface (API). </a:t>
            </a:r>
          </a:p>
          <a:p>
            <a:pPr algn="l"/>
            <a:r>
              <a:rPr lang="en-GB" sz="1800" b="0" i="0" dirty="0">
                <a:effectLst/>
              </a:rPr>
              <a:t>There are a range of functional tests to allow users to verify the consistency of the code results. FLEE also features a range of scripts to handle and convert data, as well as an automated plotting tool for output generated by the simulation.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481C7-809D-6723-509E-62041C6A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9284"/>
            <a:ext cx="1609737" cy="2219341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8F1DA4BE-CC76-1DF1-DF0A-8BD337CA7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903" y="4505158"/>
            <a:ext cx="3246511" cy="1324712"/>
          </a:xfrm>
          <a:prstGeom prst="rect">
            <a:avLst/>
          </a:prstGeom>
          <a:solidFill>
            <a:srgbClr val="FEFE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174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325B"/>
                </a:solidFill>
                <a:effectLst/>
                <a:latin typeface="Montserrat" panose="00000500000000000000" pitchFamily="2" charset="0"/>
              </a:rPr>
              <a:t>Dr Derek Groen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325B"/>
                </a:solidFill>
                <a:effectLst/>
                <a:latin typeface="Montserrat" panose="00000500000000000000" pitchFamily="2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575757"/>
                </a:solidFill>
                <a:effectLst/>
                <a:latin typeface="Montserrat" panose="00000500000000000000" pitchFamily="2" charset="0"/>
              </a:rPr>
              <a:t>Reader in Computer Science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325B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ail: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3146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derek.groen@brunel.ac.uk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3146A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200" dirty="0">
              <a:solidFill>
                <a:srgbClr val="A3146A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FLEE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r>
              <a:rPr lang="en-US" sz="1200" dirty="0">
                <a:solidFill>
                  <a:srgbClr val="0563C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https://github.com/djgroen/flee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2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>
            <a:extLst>
              <a:ext uri="{FF2B5EF4-FFF2-40B4-BE49-F238E27FC236}">
                <a16:creationId xmlns:a16="http://schemas.microsoft.com/office/drawing/2014/main" id="{F30D2514-38D8-C27B-839A-A3D8003C2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86" y="1256142"/>
            <a:ext cx="3919812" cy="374803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1180304-EC32-989A-81A1-9135C991E14B}"/>
              </a:ext>
            </a:extLst>
          </p:cNvPr>
          <p:cNvGrpSpPr/>
          <p:nvPr/>
        </p:nvGrpSpPr>
        <p:grpSpPr>
          <a:xfrm>
            <a:off x="2702104" y="683231"/>
            <a:ext cx="3748574" cy="4708981"/>
            <a:chOff x="2702104" y="683231"/>
            <a:chExt cx="3748574" cy="4708981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2E17CB3-A5AA-FC85-FBC5-081FB9D90649}"/>
                </a:ext>
              </a:extLst>
            </p:cNvPr>
            <p:cNvSpPr txBox="1"/>
            <p:nvPr/>
          </p:nvSpPr>
          <p:spPr>
            <a:xfrm>
              <a:off x="2702104" y="683231"/>
              <a:ext cx="282025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0000" b="1" dirty="0">
                  <a:solidFill>
                    <a:srgbClr val="7B7B7B"/>
                  </a:solidFill>
                  <a:latin typeface="Century Gothic" panose="020B0502020202020204" pitchFamily="34" charset="0"/>
                </a:rPr>
                <a:t>C</a:t>
              </a:r>
            </a:p>
          </p:txBody>
        </p:sp>
        <p:sp>
          <p:nvSpPr>
            <p:cNvPr id="8" name="Pfeil: nach rechts 7">
              <a:extLst>
                <a:ext uri="{FF2B5EF4-FFF2-40B4-BE49-F238E27FC236}">
                  <a16:creationId xmlns:a16="http://schemas.microsoft.com/office/drawing/2014/main" id="{C23E9356-5877-86DB-1266-B635DE43DE7A}"/>
                </a:ext>
              </a:extLst>
            </p:cNvPr>
            <p:cNvSpPr/>
            <p:nvPr/>
          </p:nvSpPr>
          <p:spPr>
            <a:xfrm>
              <a:off x="4448711" y="2607880"/>
              <a:ext cx="2001967" cy="972000"/>
            </a:xfrm>
            <a:prstGeom prst="rightArrow">
              <a:avLst>
                <a:gd name="adj1" fmla="val 50000"/>
                <a:gd name="adj2" fmla="val 53139"/>
              </a:avLst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1D493D"/>
                </a:solidFill>
              </a:endParaRPr>
            </a:p>
          </p:txBody>
        </p:sp>
        <p:sp>
          <p:nvSpPr>
            <p:cNvPr id="7" name="Flussdiagramm: Verbinder 6">
              <a:extLst>
                <a:ext uri="{FF2B5EF4-FFF2-40B4-BE49-F238E27FC236}">
                  <a16:creationId xmlns:a16="http://schemas.microsoft.com/office/drawing/2014/main" id="{20B05521-F9CA-008E-50C6-37B0E2CEDC0D}"/>
                </a:ext>
              </a:extLst>
            </p:cNvPr>
            <p:cNvSpPr/>
            <p:nvPr/>
          </p:nvSpPr>
          <p:spPr>
            <a:xfrm>
              <a:off x="3908711" y="2553880"/>
              <a:ext cx="1080000" cy="1080000"/>
            </a:xfrm>
            <a:prstGeom prst="flowChartConnector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6829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/>
          <a:lstStyle/>
          <a:p>
            <a:r>
              <a:rPr lang="en-US"/>
              <a:t>Today´s 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4802DF-FFA4-E158-6107-1F74DA422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1" y="1845206"/>
            <a:ext cx="7457400" cy="4511143"/>
          </a:xfrm>
          <a:ln>
            <a:noFill/>
          </a:ln>
        </p:spPr>
        <p:txBody>
          <a:bodyPr anchor="ctr" anchorCtr="0"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 and Severity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Caturanga´s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Solution Approach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Cases and User Benefits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Live-Demo: Running a Simulation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Vision for Future Development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Team behind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Caturanga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2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77423-D8D9-90AF-6C3E-F0AFD41A0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564" y="1863205"/>
            <a:ext cx="4398863" cy="44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8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Qulitative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3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CFC2EDF-DE22-B26F-D57F-CC6205A9718F}"/>
              </a:ext>
            </a:extLst>
          </p:cNvPr>
          <p:cNvSpPr txBox="1">
            <a:spLocks/>
          </p:cNvSpPr>
          <p:nvPr/>
        </p:nvSpPr>
        <p:spPr>
          <a:xfrm>
            <a:off x="696000" y="4276703"/>
            <a:ext cx="4539960" cy="320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Anticipating Population Movements</a:t>
            </a:r>
          </a:p>
          <a:p>
            <a:pPr>
              <a:buClr>
                <a:srgbClr val="1D493D"/>
              </a:buClr>
            </a:pPr>
            <a:r>
              <a:rPr lang="en-US" sz="1900" dirty="0"/>
              <a:t>Predicting future IDP movement through manual data analysis and personal experience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4BE1044-C6E3-A5A7-5500-91A7F148FEBB}"/>
              </a:ext>
            </a:extLst>
          </p:cNvPr>
          <p:cNvSpPr txBox="1">
            <a:spLocks/>
          </p:cNvSpPr>
          <p:nvPr/>
        </p:nvSpPr>
        <p:spPr>
          <a:xfrm>
            <a:off x="696000" y="1718141"/>
            <a:ext cx="4737982" cy="320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Reactive Planning </a:t>
            </a:r>
            <a:endParaRPr lang="en-US" sz="1900" dirty="0"/>
          </a:p>
          <a:p>
            <a:r>
              <a:rPr lang="en-US" sz="1900" dirty="0"/>
              <a:t>Proacting to IDP movements rather than reacting</a:t>
            </a:r>
          </a:p>
          <a:p>
            <a:r>
              <a:rPr lang="en-US" sz="1900" dirty="0"/>
              <a:t>Adapting to dynamic conflict evolution         </a:t>
            </a:r>
          </a:p>
          <a:p>
            <a:pPr>
              <a:buClr>
                <a:srgbClr val="1D493D"/>
              </a:buClr>
            </a:pPr>
            <a:r>
              <a:rPr lang="en-US" sz="1900" dirty="0"/>
              <a:t>IDP movement influenced by locations of camps, towns and settlements</a:t>
            </a:r>
          </a:p>
          <a:p>
            <a:endParaRPr lang="en-US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9B45BE29-8EFF-FDE3-E1E6-692F424E72B7}"/>
              </a:ext>
            </a:extLst>
          </p:cNvPr>
          <p:cNvSpPr/>
          <p:nvPr/>
        </p:nvSpPr>
        <p:spPr>
          <a:xfrm>
            <a:off x="5483878" y="3322709"/>
            <a:ext cx="2160000" cy="1440000"/>
          </a:xfrm>
          <a:prstGeom prst="roundRect">
            <a:avLst>
              <a:gd name="adj" fmla="val 5628"/>
            </a:avLst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Experience-</a:t>
            </a:r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decision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making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743F44-3EB4-0FEC-CD2F-E8F0B22BD75B}"/>
              </a:ext>
            </a:extLst>
          </p:cNvPr>
          <p:cNvSpPr/>
          <p:nvPr/>
        </p:nvSpPr>
        <p:spPr>
          <a:xfrm>
            <a:off x="8183006" y="2439022"/>
            <a:ext cx="3312994" cy="3419955"/>
          </a:xfrm>
          <a:prstGeom prst="rect">
            <a:avLst/>
          </a:prstGeom>
          <a:solidFill>
            <a:srgbClr val="D8FFD6"/>
          </a:solidFill>
          <a:ln>
            <a:solidFill>
              <a:srgbClr val="D8FF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2800" dirty="0">
                <a:solidFill>
                  <a:schemeClr val="tx1"/>
                </a:solidFill>
              </a:rPr>
              <a:t>As a </a:t>
            </a:r>
            <a:r>
              <a:rPr lang="de-DE" sz="2800" dirty="0" err="1">
                <a:solidFill>
                  <a:schemeClr val="tx1"/>
                </a:solidFill>
              </a:rPr>
              <a:t>Result</a:t>
            </a:r>
            <a:endParaRPr lang="de-DE" sz="28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D493D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tx1"/>
                </a:solidFill>
              </a:rPr>
              <a:t>Delayed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sz="1800" dirty="0" err="1">
                <a:solidFill>
                  <a:schemeClr val="tx1"/>
                </a:solidFill>
              </a:rPr>
              <a:t>unequal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distribution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of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humanitarian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aid</a:t>
            </a:r>
            <a:endParaRPr lang="de-DE" sz="1800" dirty="0">
              <a:solidFill>
                <a:schemeClr val="tx1"/>
              </a:solidFill>
            </a:endParaRPr>
          </a:p>
          <a:p>
            <a:pPr>
              <a:buClr>
                <a:srgbClr val="1D493D"/>
              </a:buClr>
            </a:pPr>
            <a:endParaRPr lang="de-DE" sz="18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D493D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tx1"/>
                </a:solidFill>
              </a:rPr>
              <a:t>Inefficient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allocation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of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resources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during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humanitarian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crises</a:t>
            </a:r>
            <a:endParaRPr lang="de-DE" sz="1800" dirty="0">
              <a:solidFill>
                <a:schemeClr val="tx1"/>
              </a:solidFill>
            </a:endParaRPr>
          </a:p>
          <a:p>
            <a:pPr>
              <a:buClr>
                <a:srgbClr val="1D493D"/>
              </a:buClr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D493D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tx1"/>
                </a:solidFill>
              </a:rPr>
              <a:t>Relocating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resources</a:t>
            </a:r>
            <a:r>
              <a:rPr lang="de-DE" sz="1800" dirty="0">
                <a:solidFill>
                  <a:schemeClr val="tx1"/>
                </a:solidFill>
              </a:rPr>
              <a:t> and </a:t>
            </a:r>
            <a:r>
              <a:rPr lang="de-DE" sz="1800" dirty="0" err="1">
                <a:solidFill>
                  <a:schemeClr val="tx1"/>
                </a:solidFill>
              </a:rPr>
              <a:t>aid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often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unfeasible</a:t>
            </a:r>
            <a:r>
              <a:rPr lang="de-DE" sz="1800" dirty="0">
                <a:solidFill>
                  <a:schemeClr val="tx1"/>
                </a:solidFill>
              </a:rPr>
              <a:t> and expensive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90639D-51A7-F0B9-FBF1-9B7780688EDC}"/>
              </a:ext>
            </a:extLst>
          </p:cNvPr>
          <p:cNvSpPr/>
          <p:nvPr/>
        </p:nvSpPr>
        <p:spPr>
          <a:xfrm>
            <a:off x="696000" y="4034562"/>
            <a:ext cx="4475893" cy="150718"/>
          </a:xfrm>
          <a:prstGeom prst="rightArrow">
            <a:avLst>
              <a:gd name="adj1" fmla="val 50000"/>
              <a:gd name="adj2" fmla="val 158201"/>
            </a:avLst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4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/>
          <a:lstStyle/>
          <a:p>
            <a:r>
              <a:rPr lang="en-US"/>
              <a:t>The Global Number of IDPs is Quickly Rising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4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14572E6-67D5-8500-03E7-35ADB4E9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825625"/>
            <a:ext cx="7224918" cy="419898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1C682EC-30CB-6424-07BC-38FC599673E6}"/>
              </a:ext>
            </a:extLst>
          </p:cNvPr>
          <p:cNvSpPr txBox="1"/>
          <p:nvPr/>
        </p:nvSpPr>
        <p:spPr>
          <a:xfrm>
            <a:off x="8121022" y="3106101"/>
            <a:ext cx="3374978" cy="1754326"/>
          </a:xfrm>
          <a:prstGeom prst="rect">
            <a:avLst/>
          </a:prstGeom>
          <a:solidFill>
            <a:srgbClr val="EF7D00"/>
          </a:solidFill>
          <a:ln>
            <a:solidFill>
              <a:srgbClr val="028ECB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"At the end of 2022, the highest number of internally displaced persons ever recorded – a staggering 71 million people – were living in internal displacement.“ (IDMC) </a:t>
            </a:r>
            <a:r>
              <a:rPr lang="en-GB" sz="800" dirty="0">
                <a:hlinkClick r:id="rId4" action="ppaction://hlinksldjump"/>
              </a:rPr>
              <a:t>[1]</a:t>
            </a:r>
            <a:r>
              <a:rPr lang="en-GB" dirty="0"/>
              <a:t> 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DFB76C-AAAB-6F1D-4FEF-CCB72761B914}"/>
              </a:ext>
            </a:extLst>
          </p:cNvPr>
          <p:cNvSpPr txBox="1"/>
          <p:nvPr/>
        </p:nvSpPr>
        <p:spPr>
          <a:xfrm>
            <a:off x="7679587" y="5809165"/>
            <a:ext cx="441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hlinkClick r:id="rId4" action="ppaction://hlinksldjump"/>
              </a:rPr>
              <a:t>(1)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30703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>
            <a:normAutofit fontScale="90000"/>
          </a:bodyPr>
          <a:lstStyle/>
          <a:p>
            <a:r>
              <a:rPr lang="en-US"/>
              <a:t>Agent Based Modelling as </a:t>
            </a:r>
            <a:r>
              <a:rPr lang="en-US" dirty="0" err="1"/>
              <a:t>Caturanga´s</a:t>
            </a:r>
            <a:r>
              <a:rPr lang="en-US" dirty="0"/>
              <a:t> Core Concept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5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589B6BF4-0EC4-C36A-6A8D-571095E6BBEE}"/>
              </a:ext>
            </a:extLst>
          </p:cNvPr>
          <p:cNvSpPr txBox="1">
            <a:spLocks/>
          </p:cNvSpPr>
          <p:nvPr/>
        </p:nvSpPr>
        <p:spPr>
          <a:xfrm>
            <a:off x="4167352" y="1827935"/>
            <a:ext cx="7719848" cy="4492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374151"/>
                </a:solidFill>
              </a:rPr>
              <a:t>Agent based modelling – Simulating IDP movement: 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374151"/>
                </a:solidFill>
              </a:rPr>
              <a:t>Simulations aim to mimic movement of IDPs in reality: </a:t>
            </a:r>
          </a:p>
          <a:p>
            <a:pPr lvl="1">
              <a:lnSpc>
                <a:spcPct val="110000"/>
              </a:lnSpc>
            </a:pPr>
            <a:r>
              <a:rPr lang="en-GB" sz="1700" dirty="0">
                <a:solidFill>
                  <a:srgbClr val="374151"/>
                </a:solidFill>
              </a:rPr>
              <a:t>Each IDP: entity with individual movement according to a set of rules</a:t>
            </a:r>
          </a:p>
          <a:p>
            <a:pPr lvl="1">
              <a:lnSpc>
                <a:spcPct val="110000"/>
              </a:lnSpc>
            </a:pPr>
            <a:r>
              <a:rPr lang="en-GB" sz="1700" dirty="0">
                <a:solidFill>
                  <a:srgbClr val="374151"/>
                </a:solidFill>
              </a:rPr>
              <a:t>Each IDP: interacts with and influences other IDPs and environment </a:t>
            </a:r>
          </a:p>
          <a:p>
            <a:pPr lvl="1">
              <a:lnSpc>
                <a:spcPct val="110000"/>
              </a:lnSpc>
            </a:pPr>
            <a:r>
              <a:rPr lang="en-US" sz="17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Explainability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700" dirty="0">
                <a:solidFill>
                  <a:srgbClr val="374151"/>
                </a:solidFill>
              </a:rPr>
              <a:t>through rule-based simulations 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374151"/>
                </a:solidFill>
              </a:rPr>
              <a:t>Key Indication: How many IDPs are at a given location at the beginning and the end of a simulation </a:t>
            </a: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rgbClr val="374151"/>
                </a:solidFill>
              </a:rPr>
              <a:t>Collaboration with the FLEE project: </a:t>
            </a:r>
            <a:r>
              <a:rPr lang="en-GB" sz="800" dirty="0">
                <a:solidFill>
                  <a:srgbClr val="374151"/>
                </a:solidFill>
                <a:hlinkClick r:id="rId3" action="ppaction://hlinksldjump"/>
              </a:rPr>
              <a:t>[2]</a:t>
            </a:r>
            <a:endParaRPr lang="en-GB" sz="2000" dirty="0">
              <a:solidFill>
                <a:srgbClr val="37415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GB" sz="1700" dirty="0">
                <a:solidFill>
                  <a:srgbClr val="374151"/>
                </a:solidFill>
              </a:rPr>
              <a:t>Research initiative at the Brunel University London</a:t>
            </a:r>
          </a:p>
          <a:p>
            <a:pPr lvl="1">
              <a:lnSpc>
                <a:spcPct val="110000"/>
              </a:lnSpc>
            </a:pPr>
            <a:r>
              <a:rPr lang="en-GB" sz="1700" dirty="0">
                <a:solidFill>
                  <a:srgbClr val="374151"/>
                </a:solidFill>
              </a:rPr>
              <a:t>Past cooperation with the Columbia University, NY and Save the Children Intl. </a:t>
            </a:r>
            <a:endParaRPr lang="en-GB" sz="1700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10000"/>
              </a:lnSpc>
            </a:pPr>
            <a:endParaRPr lang="en-GB" sz="900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10000"/>
              </a:lnSpc>
            </a:pPr>
            <a:endParaRPr lang="en-GB" sz="9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5964313-7540-78CB-B72A-29E9EDE0F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5282717"/>
            <a:ext cx="2430100" cy="7183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A0DFD9-F56E-3DB2-1BAC-663F910C9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73" y="1836297"/>
            <a:ext cx="3514751" cy="308612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061A186-786A-3CB0-B1D4-EEF5AB1B3B28}"/>
              </a:ext>
            </a:extLst>
          </p:cNvPr>
          <p:cNvSpPr txBox="1"/>
          <p:nvPr/>
        </p:nvSpPr>
        <p:spPr>
          <a:xfrm>
            <a:off x="3088781" y="4706976"/>
            <a:ext cx="6253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374151"/>
                </a:solidFill>
                <a:hlinkClick r:id="rId3" action="ppaction://hlinksldjump"/>
              </a:rPr>
              <a:t>(2)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02266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/>
          <a:lstStyle/>
          <a:p>
            <a:r>
              <a:rPr lang="en-US" dirty="0"/>
              <a:t>Key Functionalities of Our Solution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6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66359F5-784D-8E74-3822-5FD8ABD9BDC3}"/>
              </a:ext>
            </a:extLst>
          </p:cNvPr>
          <p:cNvSpPr/>
          <p:nvPr/>
        </p:nvSpPr>
        <p:spPr>
          <a:xfrm>
            <a:off x="4408024" y="1726445"/>
            <a:ext cx="3420000" cy="1200327"/>
          </a:xfrm>
          <a:prstGeom prst="rect">
            <a:avLst/>
          </a:prstGeom>
          <a:solidFill>
            <a:srgbClr val="D8FFD6"/>
          </a:solidFill>
          <a:ln>
            <a:solidFill>
              <a:srgbClr val="D8FF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00" dirty="0">
                <a:solidFill>
                  <a:srgbClr val="1D493D"/>
                </a:solidFill>
              </a:rPr>
              <a:t>Simulation </a:t>
            </a:r>
            <a:r>
              <a:rPr lang="en-US" sz="2600" dirty="0">
                <a:solidFill>
                  <a:srgbClr val="1D493D"/>
                </a:solidFill>
              </a:rPr>
              <a:t>Configuration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44187B7-BC90-2F44-1B0E-50E7E2E32CE6}"/>
              </a:ext>
            </a:extLst>
          </p:cNvPr>
          <p:cNvSpPr/>
          <p:nvPr/>
        </p:nvSpPr>
        <p:spPr>
          <a:xfrm>
            <a:off x="740049" y="1733891"/>
            <a:ext cx="3420000" cy="1200327"/>
          </a:xfrm>
          <a:prstGeom prst="rect">
            <a:avLst/>
          </a:prstGeom>
          <a:solidFill>
            <a:srgbClr val="D8FFD6"/>
          </a:solidFill>
          <a:ln>
            <a:solidFill>
              <a:srgbClr val="D8FF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00" dirty="0">
                <a:solidFill>
                  <a:srgbClr val="1D493D"/>
                </a:solidFill>
              </a:rPr>
              <a:t>Data </a:t>
            </a:r>
            <a:r>
              <a:rPr lang="de-DE" sz="2600" dirty="0" err="1">
                <a:solidFill>
                  <a:srgbClr val="1D493D"/>
                </a:solidFill>
              </a:rPr>
              <a:t>Preprocessing</a:t>
            </a:r>
            <a:endParaRPr lang="de-DE" sz="2600" dirty="0">
              <a:solidFill>
                <a:srgbClr val="1D493D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87D8004-A8DD-67E3-2CAB-793E8A157E76}"/>
              </a:ext>
            </a:extLst>
          </p:cNvPr>
          <p:cNvSpPr/>
          <p:nvPr/>
        </p:nvSpPr>
        <p:spPr>
          <a:xfrm>
            <a:off x="8076000" y="1726445"/>
            <a:ext cx="3420000" cy="1200327"/>
          </a:xfrm>
          <a:prstGeom prst="rect">
            <a:avLst/>
          </a:prstGeom>
          <a:solidFill>
            <a:srgbClr val="D8FFD6"/>
          </a:solidFill>
          <a:ln>
            <a:solidFill>
              <a:srgbClr val="D8FF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1D493D"/>
                </a:solidFill>
              </a:rPr>
              <a:t>Simulation</a:t>
            </a:r>
            <a:r>
              <a:rPr lang="de-DE" sz="2600" dirty="0">
                <a:solidFill>
                  <a:srgbClr val="1D493D"/>
                </a:solidFill>
              </a:rPr>
              <a:t> </a:t>
            </a:r>
            <a:r>
              <a:rPr lang="de-DE" sz="2600" dirty="0" err="1">
                <a:solidFill>
                  <a:srgbClr val="1D493D"/>
                </a:solidFill>
              </a:rPr>
              <a:t>Result</a:t>
            </a:r>
            <a:endParaRPr lang="de-DE" sz="2600" dirty="0">
              <a:solidFill>
                <a:srgbClr val="1D493D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0FAB040-5D53-354A-3D8C-6035CDD45995}"/>
              </a:ext>
            </a:extLst>
          </p:cNvPr>
          <p:cNvSpPr/>
          <p:nvPr/>
        </p:nvSpPr>
        <p:spPr>
          <a:xfrm>
            <a:off x="740049" y="3083373"/>
            <a:ext cx="3419999" cy="2177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Retrieval </a:t>
            </a:r>
            <a:r>
              <a:rPr lang="en-US" dirty="0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latest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conflict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from</a:t>
            </a:r>
            <a:r>
              <a:rPr lang="de-DE" dirty="0">
                <a:solidFill>
                  <a:schemeClr val="tx1"/>
                </a:solidFill>
              </a:rPr>
              <a:t> ACLED and camp </a:t>
            </a:r>
            <a:r>
              <a:rPr lang="de-DE" dirty="0" err="1">
                <a:solidFill>
                  <a:schemeClr val="tx1"/>
                </a:solidFill>
              </a:rPr>
              <a:t>population</a:t>
            </a:r>
            <a:r>
              <a:rPr lang="de-DE" dirty="0">
                <a:solidFill>
                  <a:schemeClr val="tx1"/>
                </a:solidFill>
              </a:rPr>
              <a:t> Data </a:t>
            </a:r>
            <a:r>
              <a:rPr lang="de-DE" dirty="0" err="1">
                <a:solidFill>
                  <a:schemeClr val="tx1"/>
                </a:solidFill>
              </a:rPr>
              <a:t>from</a:t>
            </a:r>
            <a:r>
              <a:rPr lang="de-DE" dirty="0">
                <a:solidFill>
                  <a:schemeClr val="tx1"/>
                </a:solidFill>
              </a:rPr>
              <a:t> IOM </a:t>
            </a:r>
            <a:r>
              <a:rPr lang="de-DE" sz="800" dirty="0">
                <a:solidFill>
                  <a:schemeClr val="tx1"/>
                </a:solidFill>
                <a:hlinkClick r:id="rId3" action="ppaction://hlinksldjump"/>
              </a:rPr>
              <a:t>[3]</a:t>
            </a:r>
            <a:endParaRPr lang="de-DE" sz="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Displaying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 source and date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retrieval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conflict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5EDB414-6EB4-0888-48FF-4FECD7F98FFE}"/>
              </a:ext>
            </a:extLst>
          </p:cNvPr>
          <p:cNvSpPr/>
          <p:nvPr/>
        </p:nvSpPr>
        <p:spPr>
          <a:xfrm>
            <a:off x="4408023" y="3075926"/>
            <a:ext cx="3419999" cy="2177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Predefined conflict maps and default simulation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Wide range of adjustable simulation settings supported by default values and descriptions of settings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9165574-4D51-96A9-5D78-B55A9FC11B1F}"/>
              </a:ext>
            </a:extLst>
          </p:cNvPr>
          <p:cNvSpPr/>
          <p:nvPr/>
        </p:nvSpPr>
        <p:spPr>
          <a:xfrm>
            <a:off x="8075999" y="3075927"/>
            <a:ext cx="3420001" cy="2177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Visualization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number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IDPs at all </a:t>
            </a:r>
            <a:r>
              <a:rPr lang="de-DE" dirty="0" err="1">
                <a:solidFill>
                  <a:schemeClr val="tx1"/>
                </a:solidFill>
              </a:rPr>
              <a:t>locations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during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simulation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period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82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/>
          <a:lstStyle/>
          <a:p>
            <a:r>
              <a:rPr lang="en-US"/>
              <a:t>Live Demo – Starting a Simulation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7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D76828EB-E967-69FB-774F-5F08C04FF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9969725"/>
              </p:ext>
            </p:extLst>
          </p:nvPr>
        </p:nvGraphicFramePr>
        <p:xfrm>
          <a:off x="696000" y="1475999"/>
          <a:ext cx="10800000" cy="475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51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/>
          <a:lstStyle/>
          <a:p>
            <a:r>
              <a:rPr lang="de-DE" dirty="0"/>
              <a:t>Use Cases and User Benefits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8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25A7EF6-24E2-00D6-F5B5-E2D313989DCF}"/>
              </a:ext>
            </a:extLst>
          </p:cNvPr>
          <p:cNvSpPr/>
          <p:nvPr/>
        </p:nvSpPr>
        <p:spPr>
          <a:xfrm>
            <a:off x="4408024" y="1708973"/>
            <a:ext cx="3420000" cy="1138009"/>
          </a:xfrm>
          <a:prstGeom prst="rect">
            <a:avLst/>
          </a:prstGeom>
          <a:solidFill>
            <a:srgbClr val="D8FFD6"/>
          </a:solidFill>
          <a:ln>
            <a:solidFill>
              <a:srgbClr val="D8FF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00" dirty="0">
                <a:solidFill>
                  <a:srgbClr val="1D493D"/>
                </a:solidFill>
              </a:rPr>
              <a:t>Simulation </a:t>
            </a:r>
            <a:r>
              <a:rPr lang="de-DE" sz="2600" dirty="0" err="1">
                <a:solidFill>
                  <a:srgbClr val="1D493D"/>
                </a:solidFill>
              </a:rPr>
              <a:t>Configuration</a:t>
            </a:r>
            <a:endParaRPr lang="de-DE" sz="2600" dirty="0">
              <a:solidFill>
                <a:srgbClr val="1D493D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49FE55A-B324-B8F0-0C4D-3EF62FD6A527}"/>
              </a:ext>
            </a:extLst>
          </p:cNvPr>
          <p:cNvSpPr/>
          <p:nvPr/>
        </p:nvSpPr>
        <p:spPr>
          <a:xfrm>
            <a:off x="740049" y="1716419"/>
            <a:ext cx="3420000" cy="1138009"/>
          </a:xfrm>
          <a:prstGeom prst="rect">
            <a:avLst/>
          </a:prstGeom>
          <a:solidFill>
            <a:srgbClr val="D8FFD6"/>
          </a:solidFill>
          <a:ln>
            <a:solidFill>
              <a:srgbClr val="D8FF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00" dirty="0">
                <a:solidFill>
                  <a:srgbClr val="1D493D"/>
                </a:solidFill>
              </a:rPr>
              <a:t>Data </a:t>
            </a:r>
            <a:r>
              <a:rPr lang="de-DE" sz="2600" dirty="0" err="1">
                <a:solidFill>
                  <a:srgbClr val="1D493D"/>
                </a:solidFill>
              </a:rPr>
              <a:t>Preprocessing</a:t>
            </a:r>
            <a:endParaRPr lang="de-DE" sz="2600" dirty="0">
              <a:solidFill>
                <a:srgbClr val="1D493D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9948A26-9911-84C0-23E4-E487C223E452}"/>
              </a:ext>
            </a:extLst>
          </p:cNvPr>
          <p:cNvSpPr/>
          <p:nvPr/>
        </p:nvSpPr>
        <p:spPr>
          <a:xfrm>
            <a:off x="8076000" y="1708973"/>
            <a:ext cx="3420000" cy="1138009"/>
          </a:xfrm>
          <a:prstGeom prst="rect">
            <a:avLst/>
          </a:prstGeom>
          <a:solidFill>
            <a:srgbClr val="D8FFD6"/>
          </a:solidFill>
          <a:ln>
            <a:solidFill>
              <a:srgbClr val="D8FF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00" dirty="0">
                <a:solidFill>
                  <a:srgbClr val="1D493D"/>
                </a:solidFill>
              </a:rPr>
              <a:t>Simulation </a:t>
            </a:r>
            <a:r>
              <a:rPr lang="de-DE" sz="2600" dirty="0" err="1">
                <a:solidFill>
                  <a:srgbClr val="1D493D"/>
                </a:solidFill>
              </a:rPr>
              <a:t>Result</a:t>
            </a:r>
            <a:endParaRPr lang="de-DE" sz="2600" dirty="0">
              <a:solidFill>
                <a:srgbClr val="1D493D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265516C-DC86-D983-047D-D3AD07EB2816}"/>
              </a:ext>
            </a:extLst>
          </p:cNvPr>
          <p:cNvSpPr/>
          <p:nvPr/>
        </p:nvSpPr>
        <p:spPr>
          <a:xfrm>
            <a:off x="740049" y="3083372"/>
            <a:ext cx="3419999" cy="3014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Combination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ACLED and IOM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Executing</a:t>
            </a:r>
            <a:r>
              <a:rPr lang="de-DE" dirty="0">
                <a:solidFill>
                  <a:schemeClr val="tx1"/>
                </a:solidFill>
              </a:rPr>
              <a:t> FLEE on </a:t>
            </a:r>
            <a:r>
              <a:rPr lang="de-DE" dirty="0" err="1">
                <a:solidFill>
                  <a:schemeClr val="tx1"/>
                </a:solidFill>
              </a:rPr>
              <a:t>up</a:t>
            </a:r>
            <a:r>
              <a:rPr lang="de-DE" dirty="0">
                <a:solidFill>
                  <a:schemeClr val="tx1"/>
                </a:solidFill>
              </a:rPr>
              <a:t>-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-date,  </a:t>
            </a:r>
            <a:r>
              <a:rPr lang="de-DE" dirty="0" err="1">
                <a:solidFill>
                  <a:schemeClr val="tx1"/>
                </a:solidFill>
              </a:rPr>
              <a:t>preprocessed</a:t>
            </a:r>
            <a:r>
              <a:rPr lang="de-DE" dirty="0">
                <a:solidFill>
                  <a:schemeClr val="tx1"/>
                </a:solidFill>
              </a:rPr>
              <a:t> Data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B4D520C-5E12-1665-97FB-D4B37125B701}"/>
              </a:ext>
            </a:extLst>
          </p:cNvPr>
          <p:cNvSpPr/>
          <p:nvPr/>
        </p:nvSpPr>
        <p:spPr>
          <a:xfrm>
            <a:off x="4408023" y="3075925"/>
            <a:ext cx="3419999" cy="3022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Easy </a:t>
            </a:r>
            <a:r>
              <a:rPr lang="de-DE" dirty="0" err="1">
                <a:solidFill>
                  <a:schemeClr val="tx1"/>
                </a:solidFill>
              </a:rPr>
              <a:t>simulation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setup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through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predefined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simulation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configuration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Convert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User´s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conflict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knowledge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into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optimized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simulation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configurations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C9B583-E272-4666-EFA5-0203171DD42C}"/>
              </a:ext>
            </a:extLst>
          </p:cNvPr>
          <p:cNvSpPr/>
          <p:nvPr/>
        </p:nvSpPr>
        <p:spPr>
          <a:xfrm>
            <a:off x="8075999" y="3075926"/>
            <a:ext cx="3420001" cy="3022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Simulation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IDP </a:t>
            </a:r>
            <a:r>
              <a:rPr lang="de-DE" dirty="0" err="1">
                <a:solidFill>
                  <a:schemeClr val="tx1"/>
                </a:solidFill>
              </a:rPr>
              <a:t>movements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improves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proactive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resource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planning</a:t>
            </a:r>
            <a:endParaRPr lang="de-DE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Visualizations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increase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understanding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of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conflics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and IDPs </a:t>
            </a:r>
            <a:r>
              <a:rPr lang="de-DE" dirty="0" err="1">
                <a:solidFill>
                  <a:schemeClr val="tx1"/>
                </a:solidFill>
              </a:rPr>
              <a:t>behaviors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Predicting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when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towns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b="1" dirty="0">
                <a:solidFill>
                  <a:schemeClr val="tx1"/>
                </a:solidFill>
              </a:rPr>
              <a:t>turn </a:t>
            </a:r>
            <a:r>
              <a:rPr lang="de-DE" b="1" dirty="0" err="1">
                <a:solidFill>
                  <a:schemeClr val="tx1"/>
                </a:solidFill>
              </a:rPr>
              <a:t>into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conflict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regions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visible</a:t>
            </a:r>
          </a:p>
        </p:txBody>
      </p:sp>
    </p:spTree>
    <p:extLst>
      <p:ext uri="{BB962C8B-B14F-4D97-AF65-F5344CB8AC3E}">
        <p14:creationId xmlns:p14="http://schemas.microsoft.com/office/powerpoint/2010/main" val="158233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ED0E0-AEF0-44D5-12DF-9AC73C3D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875"/>
          </a:xfrm>
        </p:spPr>
        <p:txBody>
          <a:bodyPr>
            <a:normAutofit fontScale="90000"/>
          </a:bodyPr>
          <a:lstStyle/>
          <a:p>
            <a:r>
              <a:rPr lang="en-US"/>
              <a:t>Caturanga</a:t>
            </a:r>
            <a:r>
              <a:rPr lang="en-US" dirty="0"/>
              <a:t> Makes Simulating IDP Movement Accessible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73D2D-2219-030D-5A85-5335304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4CB7-3390-4AA6-A3E5-0253CC19304B}" type="slidenum">
              <a:rPr lang="de-DE" smtClean="0"/>
              <a:t>9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23F9DE-E779-2272-B832-5023968D3B6D}"/>
              </a:ext>
            </a:extLst>
          </p:cNvPr>
          <p:cNvSpPr/>
          <p:nvPr/>
        </p:nvSpPr>
        <p:spPr>
          <a:xfrm>
            <a:off x="696000" y="1440000"/>
            <a:ext cx="10800000" cy="36000"/>
          </a:xfrm>
          <a:prstGeom prst="rect">
            <a:avLst/>
          </a:prstGeom>
          <a:solidFill>
            <a:srgbClr val="1D493D"/>
          </a:solidFill>
          <a:ln>
            <a:solidFill>
              <a:srgbClr val="1D49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F074EB-6EED-AC16-2A02-157CE451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74" y="1751237"/>
            <a:ext cx="8655252" cy="4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1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948</Words>
  <Application>Microsoft Office PowerPoint</Application>
  <PresentationFormat>Widescreen</PresentationFormat>
  <Paragraphs>148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Montserrat</vt:lpstr>
      <vt:lpstr>Open Sans</vt:lpstr>
      <vt:lpstr>Söhne</vt:lpstr>
      <vt:lpstr>Office</vt:lpstr>
      <vt:lpstr>Caturanga </vt:lpstr>
      <vt:lpstr>Today´s Agenda</vt:lpstr>
      <vt:lpstr>Qulitative data as challenge for decision making </vt:lpstr>
      <vt:lpstr>The Global Number of IDPs is Quickly Rising</vt:lpstr>
      <vt:lpstr>Agent Based Modelling as Caturanga´s Core Concept</vt:lpstr>
      <vt:lpstr>Key Functionalities of Our Solution</vt:lpstr>
      <vt:lpstr>Live Demo – Starting a Simulation</vt:lpstr>
      <vt:lpstr>Use Cases and User Benefits</vt:lpstr>
      <vt:lpstr>Caturanga Makes Simulating IDP Movement Accessible</vt:lpstr>
      <vt:lpstr>Caturanga´s Future Development Directions   –     Our Vision </vt:lpstr>
      <vt:lpstr>Thank You For Your Attention  –  Q &amp; A </vt:lpstr>
      <vt:lpstr>Appendix</vt:lpstr>
      <vt:lpstr>References</vt:lpstr>
      <vt:lpstr>FLEE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Caturanga</dc:title>
  <dc:creator>Pascal Wackler</dc:creator>
  <cp:lastModifiedBy>Pascal Wackler</cp:lastModifiedBy>
  <cp:revision>31</cp:revision>
  <dcterms:created xsi:type="dcterms:W3CDTF">2024-01-13T09:33:43Z</dcterms:created>
  <dcterms:modified xsi:type="dcterms:W3CDTF">2024-01-17T18:46:33Z</dcterms:modified>
</cp:coreProperties>
</file>